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 id="2147483685" r:id="rId4"/>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670550" cx="10080625"/>
  <p:notesSz cx="7559675" cy="10691800"/>
  <p:embeddedFontLst>
    <p:embeddedFont>
      <p:font typeface="Ubuntu"/>
      <p:regular r:id="rId47"/>
      <p:bold r:id="rId48"/>
      <p:italic r:id="rId49"/>
      <p:boldItalic r:id="rId50"/>
    </p:embeddedFont>
    <p:embeddedFont>
      <p:font typeface="Corbel"/>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Ubuntu-bold.fntdata"/><Relationship Id="rId47" Type="http://schemas.openxmlformats.org/officeDocument/2006/relationships/font" Target="fonts/Ubuntu-regular.fntdata"/><Relationship Id="rId49" Type="http://schemas.openxmlformats.org/officeDocument/2006/relationships/font" Target="fonts/Ubuntu-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rbel-regular.fntdata"/><Relationship Id="rId50" Type="http://schemas.openxmlformats.org/officeDocument/2006/relationships/font" Target="fonts/Ubuntu-boldItalic.fntdata"/><Relationship Id="rId53" Type="http://schemas.openxmlformats.org/officeDocument/2006/relationships/font" Target="fonts/Corbel-italic.fntdata"/><Relationship Id="rId52" Type="http://schemas.openxmlformats.org/officeDocument/2006/relationships/font" Target="fonts/Corbel-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Corbel-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0287adb886_0_5: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0287adb886_0_5: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f257037372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f257037372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98dfdf485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98dfdf485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257037372_0_7: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f257037372_0_7: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3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0559dc7629_0_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30559dc7629_0_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4" name="Google Shape;224;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Magnetic</a:t>
            </a:r>
            <a:endParaRPr/>
          </a:p>
        </p:txBody>
      </p:sp>
      <p:sp>
        <p:nvSpPr>
          <p:cNvPr id="229" name="Google Shape;229;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504000" y="15426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504000" y="15426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5040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35712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663804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5040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35712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663804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15"/>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7" name="Shape 67"/>
        <p:cNvGrpSpPr/>
        <p:nvPr/>
      </p:nvGrpSpPr>
      <p:grpSpPr>
        <a:xfrm>
          <a:off x="0" y="0"/>
          <a:ext cx="0" cy="0"/>
          <a:chOff x="0" y="0"/>
          <a:chExt cx="0" cy="0"/>
        </a:xfrm>
      </p:grpSpPr>
      <p:sp>
        <p:nvSpPr>
          <p:cNvPr id="68" name="Google Shape;68;p16"/>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
          <p:cNvSpPr txBox="1"/>
          <p:nvPr>
            <p:ph idx="1" type="body"/>
          </p:nvPr>
        </p:nvSpPr>
        <p:spPr>
          <a:xfrm>
            <a:off x="504000" y="15426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1" name="Shape 71"/>
        <p:cNvGrpSpPr/>
        <p:nvPr/>
      </p:nvGrpSpPr>
      <p:grpSpPr>
        <a:xfrm>
          <a:off x="0" y="0"/>
          <a:ext cx="0" cy="0"/>
          <a:chOff x="0" y="0"/>
          <a:chExt cx="0" cy="0"/>
        </a:xfrm>
      </p:grpSpPr>
      <p:sp>
        <p:nvSpPr>
          <p:cNvPr id="72" name="Google Shape;72;p18"/>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8"/>
          <p:cNvSpPr txBox="1"/>
          <p:nvPr>
            <p:ph idx="1" type="subTitle"/>
          </p:nvPr>
        </p:nvSpPr>
        <p:spPr>
          <a:xfrm>
            <a:off x="504000" y="15426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74" name="Shape 74"/>
        <p:cNvGrpSpPr/>
        <p:nvPr/>
      </p:nvGrpSpPr>
      <p:grpSpPr>
        <a:xfrm>
          <a:off x="0" y="0"/>
          <a:ext cx="0" cy="0"/>
          <a:chOff x="0" y="0"/>
          <a:chExt cx="0" cy="0"/>
        </a:xfrm>
      </p:grpSpPr>
      <p:sp>
        <p:nvSpPr>
          <p:cNvPr id="75" name="Google Shape;75;p19"/>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9"/>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 name="Google Shape;77;p19"/>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78" name="Shape 78"/>
        <p:cNvGrpSpPr/>
        <p:nvPr/>
      </p:nvGrpSpPr>
      <p:grpSpPr>
        <a:xfrm>
          <a:off x="0" y="0"/>
          <a:ext cx="0" cy="0"/>
          <a:chOff x="0" y="0"/>
          <a:chExt cx="0" cy="0"/>
        </a:xfrm>
      </p:grpSpPr>
      <p:sp>
        <p:nvSpPr>
          <p:cNvPr id="79" name="Google Shape;79;p20"/>
          <p:cNvSpPr txBox="1"/>
          <p:nvPr>
            <p:ph idx="1" type="subTitle"/>
          </p:nvPr>
        </p:nvSpPr>
        <p:spPr>
          <a:xfrm>
            <a:off x="504000" y="10080"/>
            <a:ext cx="9071640" cy="63126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80" name="Shape 80"/>
        <p:cNvGrpSpPr/>
        <p:nvPr/>
      </p:nvGrpSpPr>
      <p:grpSpPr>
        <a:xfrm>
          <a:off x="0" y="0"/>
          <a:ext cx="0" cy="0"/>
          <a:chOff x="0" y="0"/>
          <a:chExt cx="0" cy="0"/>
        </a:xfrm>
      </p:grpSpPr>
      <p:sp>
        <p:nvSpPr>
          <p:cNvPr id="81" name="Google Shape;81;p21"/>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3" name="Google Shape;83;p21"/>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1"/>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85" name="Shape 85"/>
        <p:cNvGrpSpPr/>
        <p:nvPr/>
      </p:nvGrpSpPr>
      <p:grpSpPr>
        <a:xfrm>
          <a:off x="0" y="0"/>
          <a:ext cx="0" cy="0"/>
          <a:chOff x="0" y="0"/>
          <a:chExt cx="0" cy="0"/>
        </a:xfrm>
      </p:grpSpPr>
      <p:sp>
        <p:nvSpPr>
          <p:cNvPr id="86" name="Google Shape;86;p22"/>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8" name="Google Shape;88;p22"/>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2"/>
          <p:cNvSpPr txBox="1"/>
          <p:nvPr>
            <p:ph idx="3"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90" name="Shape 90"/>
        <p:cNvGrpSpPr/>
        <p:nvPr/>
      </p:nvGrpSpPr>
      <p:grpSpPr>
        <a:xfrm>
          <a:off x="0" y="0"/>
          <a:ext cx="0" cy="0"/>
          <a:chOff x="0" y="0"/>
          <a:chExt cx="0" cy="0"/>
        </a:xfrm>
      </p:grpSpPr>
      <p:sp>
        <p:nvSpPr>
          <p:cNvPr id="91" name="Google Shape;91;p23"/>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3"/>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3"/>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3"/>
          <p:cNvSpPr txBox="1"/>
          <p:nvPr>
            <p:ph idx="3"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95" name="Shape 95"/>
        <p:cNvGrpSpPr/>
        <p:nvPr/>
      </p:nvGrpSpPr>
      <p:grpSpPr>
        <a:xfrm>
          <a:off x="0" y="0"/>
          <a:ext cx="0" cy="0"/>
          <a:chOff x="0" y="0"/>
          <a:chExt cx="0" cy="0"/>
        </a:xfrm>
      </p:grpSpPr>
      <p:sp>
        <p:nvSpPr>
          <p:cNvPr id="96" name="Google Shape;96;p24"/>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4"/>
          <p:cNvSpPr txBox="1"/>
          <p:nvPr>
            <p:ph idx="1" type="body"/>
          </p:nvPr>
        </p:nvSpPr>
        <p:spPr>
          <a:xfrm>
            <a:off x="504000" y="15426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8" name="Google Shape;98;p24"/>
          <p:cNvSpPr txBox="1"/>
          <p:nvPr>
            <p:ph idx="2"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9" name="Shape 99"/>
        <p:cNvGrpSpPr/>
        <p:nvPr/>
      </p:nvGrpSpPr>
      <p:grpSpPr>
        <a:xfrm>
          <a:off x="0" y="0"/>
          <a:ext cx="0" cy="0"/>
          <a:chOff x="0" y="0"/>
          <a:chExt cx="0" cy="0"/>
        </a:xfrm>
      </p:grpSpPr>
      <p:sp>
        <p:nvSpPr>
          <p:cNvPr id="100" name="Google Shape;100;p25"/>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5"/>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4" name="Google Shape;104;p25"/>
          <p:cNvSpPr txBox="1"/>
          <p:nvPr>
            <p:ph idx="4"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05" name="Shape 105"/>
        <p:cNvGrpSpPr/>
        <p:nvPr/>
      </p:nvGrpSpPr>
      <p:grpSpPr>
        <a:xfrm>
          <a:off x="0" y="0"/>
          <a:ext cx="0" cy="0"/>
          <a:chOff x="0" y="0"/>
          <a:chExt cx="0" cy="0"/>
        </a:xfrm>
      </p:grpSpPr>
      <p:sp>
        <p:nvSpPr>
          <p:cNvPr id="106" name="Google Shape;106;p26"/>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6"/>
          <p:cNvSpPr txBox="1"/>
          <p:nvPr>
            <p:ph idx="1" type="body"/>
          </p:nvPr>
        </p:nvSpPr>
        <p:spPr>
          <a:xfrm>
            <a:off x="5040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26"/>
          <p:cNvSpPr txBox="1"/>
          <p:nvPr>
            <p:ph idx="2" type="body"/>
          </p:nvPr>
        </p:nvSpPr>
        <p:spPr>
          <a:xfrm>
            <a:off x="35712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9" name="Google Shape;109;p26"/>
          <p:cNvSpPr txBox="1"/>
          <p:nvPr>
            <p:ph idx="3" type="body"/>
          </p:nvPr>
        </p:nvSpPr>
        <p:spPr>
          <a:xfrm>
            <a:off x="663804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0" name="Google Shape;110;p26"/>
          <p:cNvSpPr txBox="1"/>
          <p:nvPr>
            <p:ph idx="4" type="body"/>
          </p:nvPr>
        </p:nvSpPr>
        <p:spPr>
          <a:xfrm>
            <a:off x="5040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1" name="Google Shape;111;p26"/>
          <p:cNvSpPr txBox="1"/>
          <p:nvPr>
            <p:ph idx="5" type="body"/>
          </p:nvPr>
        </p:nvSpPr>
        <p:spPr>
          <a:xfrm>
            <a:off x="35712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26"/>
          <p:cNvSpPr txBox="1"/>
          <p:nvPr>
            <p:ph idx="6" type="body"/>
          </p:nvPr>
        </p:nvSpPr>
        <p:spPr>
          <a:xfrm>
            <a:off x="663804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28"/>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1" name="Shape 12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22" name="Shape 122"/>
        <p:cNvGrpSpPr/>
        <p:nvPr/>
      </p:nvGrpSpPr>
      <p:grpSpPr>
        <a:xfrm>
          <a:off x="0" y="0"/>
          <a:ext cx="0" cy="0"/>
          <a:chOff x="0" y="0"/>
          <a:chExt cx="0" cy="0"/>
        </a:xfrm>
      </p:grpSpPr>
      <p:sp>
        <p:nvSpPr>
          <p:cNvPr id="123" name="Google Shape;123;p30"/>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30"/>
          <p:cNvSpPr txBox="1"/>
          <p:nvPr>
            <p:ph idx="1" type="subTitle"/>
          </p:nvPr>
        </p:nvSpPr>
        <p:spPr>
          <a:xfrm>
            <a:off x="504000" y="1542600"/>
            <a:ext cx="9071640" cy="328824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25" name="Shape 125"/>
        <p:cNvGrpSpPr/>
        <p:nvPr/>
      </p:nvGrpSpPr>
      <p:grpSpPr>
        <a:xfrm>
          <a:off x="0" y="0"/>
          <a:ext cx="0" cy="0"/>
          <a:chOff x="0" y="0"/>
          <a:chExt cx="0" cy="0"/>
        </a:xfrm>
      </p:grpSpPr>
      <p:sp>
        <p:nvSpPr>
          <p:cNvPr id="126" name="Google Shape;126;p31"/>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1"/>
          <p:cNvSpPr txBox="1"/>
          <p:nvPr>
            <p:ph idx="1" type="body"/>
          </p:nvPr>
        </p:nvSpPr>
        <p:spPr>
          <a:xfrm>
            <a:off x="504000" y="15426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8" name="Shape 128"/>
        <p:cNvGrpSpPr/>
        <p:nvPr/>
      </p:nvGrpSpPr>
      <p:grpSpPr>
        <a:xfrm>
          <a:off x="0" y="0"/>
          <a:ext cx="0" cy="0"/>
          <a:chOff x="0" y="0"/>
          <a:chExt cx="0" cy="0"/>
        </a:xfrm>
      </p:grpSpPr>
      <p:sp>
        <p:nvSpPr>
          <p:cNvPr id="129" name="Google Shape;129;p32"/>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2"/>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32"/>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 name="Shape 15"/>
        <p:cNvGrpSpPr/>
        <p:nvPr/>
      </p:nvGrpSpPr>
      <p:grpSpPr>
        <a:xfrm>
          <a:off x="0" y="0"/>
          <a:ext cx="0" cy="0"/>
          <a:chOff x="0" y="0"/>
          <a:chExt cx="0" cy="0"/>
        </a:xfrm>
      </p:grpSpPr>
      <p:sp>
        <p:nvSpPr>
          <p:cNvPr id="16" name="Google Shape;16;p4"/>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 type="body"/>
          </p:nvPr>
        </p:nvSpPr>
        <p:spPr>
          <a:xfrm>
            <a:off x="504000" y="1542600"/>
            <a:ext cx="907164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2" name="Shape 132"/>
        <p:cNvGrpSpPr/>
        <p:nvPr/>
      </p:nvGrpSpPr>
      <p:grpSpPr>
        <a:xfrm>
          <a:off x="0" y="0"/>
          <a:ext cx="0" cy="0"/>
          <a:chOff x="0" y="0"/>
          <a:chExt cx="0" cy="0"/>
        </a:xfrm>
      </p:grpSpPr>
      <p:sp>
        <p:nvSpPr>
          <p:cNvPr id="133" name="Google Shape;133;p33"/>
          <p:cNvSpPr txBox="1"/>
          <p:nvPr>
            <p:ph idx="1" type="subTitle"/>
          </p:nvPr>
        </p:nvSpPr>
        <p:spPr>
          <a:xfrm>
            <a:off x="504000" y="10080"/>
            <a:ext cx="9071640" cy="63126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34" name="Shape 134"/>
        <p:cNvGrpSpPr/>
        <p:nvPr/>
      </p:nvGrpSpPr>
      <p:grpSpPr>
        <a:xfrm>
          <a:off x="0" y="0"/>
          <a:ext cx="0" cy="0"/>
          <a:chOff x="0" y="0"/>
          <a:chExt cx="0" cy="0"/>
        </a:xfrm>
      </p:grpSpPr>
      <p:sp>
        <p:nvSpPr>
          <p:cNvPr id="135" name="Google Shape;135;p34"/>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34"/>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4"/>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8" name="Google Shape;138;p34"/>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9" name="Shape 139"/>
        <p:cNvGrpSpPr/>
        <p:nvPr/>
      </p:nvGrpSpPr>
      <p:grpSpPr>
        <a:xfrm>
          <a:off x="0" y="0"/>
          <a:ext cx="0" cy="0"/>
          <a:chOff x="0" y="0"/>
          <a:chExt cx="0" cy="0"/>
        </a:xfrm>
      </p:grpSpPr>
      <p:sp>
        <p:nvSpPr>
          <p:cNvPr id="140" name="Google Shape;140;p35"/>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5"/>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2" name="Google Shape;142;p35"/>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3" name="Google Shape;143;p35"/>
          <p:cNvSpPr txBox="1"/>
          <p:nvPr>
            <p:ph idx="3"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44" name="Shape 144"/>
        <p:cNvGrpSpPr/>
        <p:nvPr/>
      </p:nvGrpSpPr>
      <p:grpSpPr>
        <a:xfrm>
          <a:off x="0" y="0"/>
          <a:ext cx="0" cy="0"/>
          <a:chOff x="0" y="0"/>
          <a:chExt cx="0" cy="0"/>
        </a:xfrm>
      </p:grpSpPr>
      <p:sp>
        <p:nvSpPr>
          <p:cNvPr id="145" name="Google Shape;145;p36"/>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36"/>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6"/>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8" name="Google Shape;148;p36"/>
          <p:cNvSpPr txBox="1"/>
          <p:nvPr>
            <p:ph idx="3"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9" name="Shape 149"/>
        <p:cNvGrpSpPr/>
        <p:nvPr/>
      </p:nvGrpSpPr>
      <p:grpSpPr>
        <a:xfrm>
          <a:off x="0" y="0"/>
          <a:ext cx="0" cy="0"/>
          <a:chOff x="0" y="0"/>
          <a:chExt cx="0" cy="0"/>
        </a:xfrm>
      </p:grpSpPr>
      <p:sp>
        <p:nvSpPr>
          <p:cNvPr id="150" name="Google Shape;150;p37"/>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7"/>
          <p:cNvSpPr txBox="1"/>
          <p:nvPr>
            <p:ph idx="1" type="body"/>
          </p:nvPr>
        </p:nvSpPr>
        <p:spPr>
          <a:xfrm>
            <a:off x="504000" y="154260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7"/>
          <p:cNvSpPr txBox="1"/>
          <p:nvPr>
            <p:ph idx="2"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53" name="Shape 153"/>
        <p:cNvGrpSpPr/>
        <p:nvPr/>
      </p:nvGrpSpPr>
      <p:grpSpPr>
        <a:xfrm>
          <a:off x="0" y="0"/>
          <a:ext cx="0" cy="0"/>
          <a:chOff x="0" y="0"/>
          <a:chExt cx="0" cy="0"/>
        </a:xfrm>
      </p:grpSpPr>
      <p:sp>
        <p:nvSpPr>
          <p:cNvPr id="154" name="Google Shape;154;p38"/>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38"/>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6" name="Google Shape;156;p38"/>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7" name="Google Shape;157;p38"/>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8" name="Google Shape;158;p38"/>
          <p:cNvSpPr txBox="1"/>
          <p:nvPr>
            <p:ph idx="4"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9" name="Shape 159"/>
        <p:cNvGrpSpPr/>
        <p:nvPr/>
      </p:nvGrpSpPr>
      <p:grpSpPr>
        <a:xfrm>
          <a:off x="0" y="0"/>
          <a:ext cx="0" cy="0"/>
          <a:chOff x="0" y="0"/>
          <a:chExt cx="0" cy="0"/>
        </a:xfrm>
      </p:grpSpPr>
      <p:sp>
        <p:nvSpPr>
          <p:cNvPr id="160" name="Google Shape;160;p39"/>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39"/>
          <p:cNvSpPr txBox="1"/>
          <p:nvPr>
            <p:ph idx="1" type="body"/>
          </p:nvPr>
        </p:nvSpPr>
        <p:spPr>
          <a:xfrm>
            <a:off x="5040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2" name="Google Shape;162;p39"/>
          <p:cNvSpPr txBox="1"/>
          <p:nvPr>
            <p:ph idx="2" type="body"/>
          </p:nvPr>
        </p:nvSpPr>
        <p:spPr>
          <a:xfrm>
            <a:off x="357120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3" name="Google Shape;163;p39"/>
          <p:cNvSpPr txBox="1"/>
          <p:nvPr>
            <p:ph idx="3" type="body"/>
          </p:nvPr>
        </p:nvSpPr>
        <p:spPr>
          <a:xfrm>
            <a:off x="6638040" y="1542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4" name="Google Shape;164;p39"/>
          <p:cNvSpPr txBox="1"/>
          <p:nvPr>
            <p:ph idx="4" type="body"/>
          </p:nvPr>
        </p:nvSpPr>
        <p:spPr>
          <a:xfrm>
            <a:off x="5040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5" name="Google Shape;165;p39"/>
          <p:cNvSpPr txBox="1"/>
          <p:nvPr>
            <p:ph idx="5" type="body"/>
          </p:nvPr>
        </p:nvSpPr>
        <p:spPr>
          <a:xfrm>
            <a:off x="357120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6" name="Google Shape;166;p39"/>
          <p:cNvSpPr txBox="1"/>
          <p:nvPr>
            <p:ph idx="6" type="body"/>
          </p:nvPr>
        </p:nvSpPr>
        <p:spPr>
          <a:xfrm>
            <a:off x="6638040" y="3260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 name="Shape 18"/>
        <p:cNvGrpSpPr/>
        <p:nvPr/>
      </p:nvGrpSpPr>
      <p:grpSpPr>
        <a:xfrm>
          <a:off x="0" y="0"/>
          <a:ext cx="0" cy="0"/>
          <a:chOff x="0" y="0"/>
          <a:chExt cx="0" cy="0"/>
        </a:xfrm>
      </p:grpSpPr>
      <p:sp>
        <p:nvSpPr>
          <p:cNvPr id="19" name="Google Shape;19;p5"/>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0" name="Shape 20"/>
        <p:cNvGrpSpPr/>
        <p:nvPr/>
      </p:nvGrpSpPr>
      <p:grpSpPr>
        <a:xfrm>
          <a:off x="0" y="0"/>
          <a:ext cx="0" cy="0"/>
          <a:chOff x="0" y="0"/>
          <a:chExt cx="0" cy="0"/>
        </a:xfrm>
      </p:grpSpPr>
      <p:sp>
        <p:nvSpPr>
          <p:cNvPr id="21" name="Google Shape;21;p6"/>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 name="Google Shape;23;p6"/>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504000" y="10080"/>
            <a:ext cx="9071640" cy="63126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515268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50400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504000" y="1542600"/>
            <a:ext cx="4426920" cy="3288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5152680" y="326016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50400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5152680" y="1542600"/>
            <a:ext cx="442692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504000" y="3260160"/>
            <a:ext cx="907164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3.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4.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504000" y="10080"/>
            <a:ext cx="9071640" cy="136152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504000" y="154260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504000" y="5165280"/>
            <a:ext cx="234828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3447360" y="5165280"/>
            <a:ext cx="319500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7695360" y="5437080"/>
            <a:ext cx="2348280" cy="23292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Arial"/>
                <a:ea typeface="Arial"/>
                <a:cs typeface="Arial"/>
                <a:sym typeface="Arial"/>
              </a:defRPr>
            </a:lvl1pPr>
            <a:lvl2pPr indent="0" lvl="1" marL="0" marR="0" rtl="0" algn="r">
              <a:spcBef>
                <a:spcPts val="0"/>
              </a:spcBef>
              <a:buNone/>
              <a:defRPr b="0" i="0" sz="1400" u="none" cap="none" strike="noStrike">
                <a:latin typeface="Arial"/>
                <a:ea typeface="Arial"/>
                <a:cs typeface="Arial"/>
                <a:sym typeface="Arial"/>
              </a:defRPr>
            </a:lvl2pPr>
            <a:lvl3pPr indent="0" lvl="2" marL="0" marR="0" rtl="0" algn="r">
              <a:spcBef>
                <a:spcPts val="0"/>
              </a:spcBef>
              <a:buNone/>
              <a:defRPr b="0" i="0" sz="1400" u="none" cap="none" strike="noStrike">
                <a:latin typeface="Arial"/>
                <a:ea typeface="Arial"/>
                <a:cs typeface="Arial"/>
                <a:sym typeface="Arial"/>
              </a:defRPr>
            </a:lvl3pPr>
            <a:lvl4pPr indent="0" lvl="3" marL="0" marR="0" rtl="0" algn="r">
              <a:spcBef>
                <a:spcPts val="0"/>
              </a:spcBef>
              <a:buNone/>
              <a:defRPr b="0" i="0" sz="1400" u="none" cap="none" strike="noStrike">
                <a:latin typeface="Arial"/>
                <a:ea typeface="Arial"/>
                <a:cs typeface="Arial"/>
                <a:sym typeface="Arial"/>
              </a:defRPr>
            </a:lvl4pPr>
            <a:lvl5pPr indent="0" lvl="4" marL="0" marR="0" rtl="0" algn="r">
              <a:spcBef>
                <a:spcPts val="0"/>
              </a:spcBef>
              <a:buNone/>
              <a:defRPr b="0" i="0" sz="1400" u="none" cap="none" strike="noStrike">
                <a:latin typeface="Arial"/>
                <a:ea typeface="Arial"/>
                <a:cs typeface="Arial"/>
                <a:sym typeface="Arial"/>
              </a:defRPr>
            </a:lvl5pPr>
            <a:lvl6pPr indent="0" lvl="5" marL="0" marR="0" rtl="0" algn="r">
              <a:spcBef>
                <a:spcPts val="0"/>
              </a:spcBef>
              <a:buNone/>
              <a:defRPr b="0" i="0" sz="1400" u="none" cap="none" strike="noStrike">
                <a:latin typeface="Arial"/>
                <a:ea typeface="Arial"/>
                <a:cs typeface="Arial"/>
                <a:sym typeface="Arial"/>
              </a:defRPr>
            </a:lvl6pPr>
            <a:lvl7pPr indent="0" lvl="6" marL="0" marR="0" rtl="0" algn="r">
              <a:spcBef>
                <a:spcPts val="0"/>
              </a:spcBef>
              <a:buNone/>
              <a:defRPr b="0" i="0" sz="1400" u="none" cap="none" strike="noStrike">
                <a:latin typeface="Arial"/>
                <a:ea typeface="Arial"/>
                <a:cs typeface="Arial"/>
                <a:sym typeface="Arial"/>
              </a:defRPr>
            </a:lvl7pPr>
            <a:lvl8pPr indent="0" lvl="7" marL="0" marR="0" rtl="0" algn="r">
              <a:spcBef>
                <a:spcPts val="0"/>
              </a:spcBef>
              <a:buNone/>
              <a:defRPr b="0" i="0" sz="1400" u="none" cap="none" strike="noStrike">
                <a:latin typeface="Arial"/>
                <a:ea typeface="Arial"/>
                <a:cs typeface="Arial"/>
                <a:sym typeface="Arial"/>
              </a:defRPr>
            </a:lvl8pPr>
            <a:lvl9pPr indent="0" lvl="8" marL="0" marR="0" rtl="0" algn="r">
              <a:spcBef>
                <a:spcPts val="0"/>
              </a:spcBef>
              <a:buNone/>
              <a:defRPr b="0" i="0" sz="1400" u="none" cap="none"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 </a:t>
            </a:r>
            <a:endParaRPr>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822960" y="210312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1" name="Google Shape;61;p14"/>
          <p:cNvSpPr txBox="1"/>
          <p:nvPr>
            <p:ph idx="1" type="body"/>
          </p:nvPr>
        </p:nvSpPr>
        <p:spPr>
          <a:xfrm>
            <a:off x="548640" y="402696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62" name="Google Shape;62;p14"/>
          <p:cNvSpPr txBox="1"/>
          <p:nvPr>
            <p:ph idx="10" type="dt"/>
          </p:nvPr>
        </p:nvSpPr>
        <p:spPr>
          <a:xfrm>
            <a:off x="504000" y="5165280"/>
            <a:ext cx="234828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3" name="Google Shape;63;p14"/>
          <p:cNvSpPr txBox="1"/>
          <p:nvPr>
            <p:ph idx="11" type="ftr"/>
          </p:nvPr>
        </p:nvSpPr>
        <p:spPr>
          <a:xfrm>
            <a:off x="3447360" y="5165280"/>
            <a:ext cx="319500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4" name="Google Shape;64;p14"/>
          <p:cNvSpPr txBox="1"/>
          <p:nvPr>
            <p:ph idx="12" type="sldNum"/>
          </p:nvPr>
        </p:nvSpPr>
        <p:spPr>
          <a:xfrm>
            <a:off x="7699320" y="5394960"/>
            <a:ext cx="2348280" cy="228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1400" strike="noStrike">
                <a:latin typeface="Arial"/>
                <a:ea typeface="Arial"/>
                <a:cs typeface="Arial"/>
                <a:sym typeface="Arial"/>
              </a:defRPr>
            </a:lvl1pPr>
            <a:lvl2pPr indent="0" lvl="1" marL="0" marR="0" rtl="0" algn="r">
              <a:spcBef>
                <a:spcPts val="0"/>
              </a:spcBef>
              <a:buNone/>
              <a:defRPr b="0" sz="1400" strike="noStrike">
                <a:latin typeface="Arial"/>
                <a:ea typeface="Arial"/>
                <a:cs typeface="Arial"/>
                <a:sym typeface="Arial"/>
              </a:defRPr>
            </a:lvl2pPr>
            <a:lvl3pPr indent="0" lvl="2" marL="0" marR="0" rtl="0" algn="r">
              <a:spcBef>
                <a:spcPts val="0"/>
              </a:spcBef>
              <a:buNone/>
              <a:defRPr b="0" sz="1400" strike="noStrike">
                <a:latin typeface="Arial"/>
                <a:ea typeface="Arial"/>
                <a:cs typeface="Arial"/>
                <a:sym typeface="Arial"/>
              </a:defRPr>
            </a:lvl3pPr>
            <a:lvl4pPr indent="0" lvl="3" marL="0" marR="0" rtl="0" algn="r">
              <a:spcBef>
                <a:spcPts val="0"/>
              </a:spcBef>
              <a:buNone/>
              <a:defRPr b="0" sz="1400" strike="noStrike">
                <a:latin typeface="Arial"/>
                <a:ea typeface="Arial"/>
                <a:cs typeface="Arial"/>
                <a:sym typeface="Arial"/>
              </a:defRPr>
            </a:lvl4pPr>
            <a:lvl5pPr indent="0" lvl="4" marL="0" marR="0" rtl="0" algn="r">
              <a:spcBef>
                <a:spcPts val="0"/>
              </a:spcBef>
              <a:buNone/>
              <a:defRPr b="0" sz="1400" strike="noStrike">
                <a:latin typeface="Arial"/>
                <a:ea typeface="Arial"/>
                <a:cs typeface="Arial"/>
                <a:sym typeface="Arial"/>
              </a:defRPr>
            </a:lvl5pPr>
            <a:lvl6pPr indent="0" lvl="5" marL="0" marR="0" rtl="0" algn="r">
              <a:spcBef>
                <a:spcPts val="0"/>
              </a:spcBef>
              <a:buNone/>
              <a:defRPr b="0" sz="1400" strike="noStrike">
                <a:latin typeface="Arial"/>
                <a:ea typeface="Arial"/>
                <a:cs typeface="Arial"/>
                <a:sym typeface="Arial"/>
              </a:defRPr>
            </a:lvl6pPr>
            <a:lvl7pPr indent="0" lvl="6" marL="0" marR="0" rtl="0" algn="r">
              <a:spcBef>
                <a:spcPts val="0"/>
              </a:spcBef>
              <a:buNone/>
              <a:defRPr b="0" sz="1400" strike="noStrike">
                <a:latin typeface="Arial"/>
                <a:ea typeface="Arial"/>
                <a:cs typeface="Arial"/>
                <a:sym typeface="Arial"/>
              </a:defRPr>
            </a:lvl7pPr>
            <a:lvl8pPr indent="0" lvl="7" marL="0" marR="0" rtl="0" algn="r">
              <a:spcBef>
                <a:spcPts val="0"/>
              </a:spcBef>
              <a:buNone/>
              <a:defRPr b="0" sz="1400" strike="noStrike">
                <a:latin typeface="Arial"/>
                <a:ea typeface="Arial"/>
                <a:cs typeface="Arial"/>
                <a:sym typeface="Arial"/>
              </a:defRPr>
            </a:lvl8pPr>
            <a:lvl9pPr indent="0" lvl="8" marL="0" marR="0" rtl="0" algn="r">
              <a:spcBef>
                <a:spcPts val="0"/>
              </a:spcBef>
              <a:buNone/>
              <a:defRPr b="0" sz="1400"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 </a:t>
            </a:r>
            <a:endParaRPr>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534960" y="2103120"/>
            <a:ext cx="907164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5" name="Google Shape;115;p27"/>
          <p:cNvSpPr txBox="1"/>
          <p:nvPr>
            <p:ph idx="1" type="body"/>
          </p:nvPr>
        </p:nvSpPr>
        <p:spPr>
          <a:xfrm>
            <a:off x="548640" y="4026960"/>
            <a:ext cx="9071640" cy="3288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16" name="Google Shape;116;p27"/>
          <p:cNvSpPr txBox="1"/>
          <p:nvPr>
            <p:ph idx="10" type="dt"/>
          </p:nvPr>
        </p:nvSpPr>
        <p:spPr>
          <a:xfrm>
            <a:off x="504000" y="5165280"/>
            <a:ext cx="234828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7" name="Google Shape;117;p27"/>
          <p:cNvSpPr txBox="1"/>
          <p:nvPr>
            <p:ph idx="11" type="ftr"/>
          </p:nvPr>
        </p:nvSpPr>
        <p:spPr>
          <a:xfrm>
            <a:off x="3447360" y="5165280"/>
            <a:ext cx="3195000" cy="3906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8" name="Google Shape;118;p27"/>
          <p:cNvSpPr txBox="1"/>
          <p:nvPr>
            <p:ph idx="12" type="sldNum"/>
          </p:nvPr>
        </p:nvSpPr>
        <p:spPr>
          <a:xfrm>
            <a:off x="7699320" y="5394960"/>
            <a:ext cx="2348280" cy="2286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sz="1400" strike="noStrike">
                <a:latin typeface="Arial"/>
                <a:ea typeface="Arial"/>
                <a:cs typeface="Arial"/>
                <a:sym typeface="Arial"/>
              </a:defRPr>
            </a:lvl1pPr>
            <a:lvl2pPr indent="0" lvl="1" marL="0" marR="0" rtl="0" algn="r">
              <a:spcBef>
                <a:spcPts val="0"/>
              </a:spcBef>
              <a:buNone/>
              <a:defRPr b="0" sz="1400" strike="noStrike">
                <a:latin typeface="Arial"/>
                <a:ea typeface="Arial"/>
                <a:cs typeface="Arial"/>
                <a:sym typeface="Arial"/>
              </a:defRPr>
            </a:lvl2pPr>
            <a:lvl3pPr indent="0" lvl="2" marL="0" marR="0" rtl="0" algn="r">
              <a:spcBef>
                <a:spcPts val="0"/>
              </a:spcBef>
              <a:buNone/>
              <a:defRPr b="0" sz="1400" strike="noStrike">
                <a:latin typeface="Arial"/>
                <a:ea typeface="Arial"/>
                <a:cs typeface="Arial"/>
                <a:sym typeface="Arial"/>
              </a:defRPr>
            </a:lvl3pPr>
            <a:lvl4pPr indent="0" lvl="3" marL="0" marR="0" rtl="0" algn="r">
              <a:spcBef>
                <a:spcPts val="0"/>
              </a:spcBef>
              <a:buNone/>
              <a:defRPr b="0" sz="1400" strike="noStrike">
                <a:latin typeface="Arial"/>
                <a:ea typeface="Arial"/>
                <a:cs typeface="Arial"/>
                <a:sym typeface="Arial"/>
              </a:defRPr>
            </a:lvl4pPr>
            <a:lvl5pPr indent="0" lvl="4" marL="0" marR="0" rtl="0" algn="r">
              <a:spcBef>
                <a:spcPts val="0"/>
              </a:spcBef>
              <a:buNone/>
              <a:defRPr b="0" sz="1400" strike="noStrike">
                <a:latin typeface="Arial"/>
                <a:ea typeface="Arial"/>
                <a:cs typeface="Arial"/>
                <a:sym typeface="Arial"/>
              </a:defRPr>
            </a:lvl5pPr>
            <a:lvl6pPr indent="0" lvl="5" marL="0" marR="0" rtl="0" algn="r">
              <a:spcBef>
                <a:spcPts val="0"/>
              </a:spcBef>
              <a:buNone/>
              <a:defRPr b="0" sz="1400" strike="noStrike">
                <a:latin typeface="Arial"/>
                <a:ea typeface="Arial"/>
                <a:cs typeface="Arial"/>
                <a:sym typeface="Arial"/>
              </a:defRPr>
            </a:lvl6pPr>
            <a:lvl7pPr indent="0" lvl="6" marL="0" marR="0" rtl="0" algn="r">
              <a:spcBef>
                <a:spcPts val="0"/>
              </a:spcBef>
              <a:buNone/>
              <a:defRPr b="0" sz="1400" strike="noStrike">
                <a:latin typeface="Arial"/>
                <a:ea typeface="Arial"/>
                <a:cs typeface="Arial"/>
                <a:sym typeface="Arial"/>
              </a:defRPr>
            </a:lvl7pPr>
            <a:lvl8pPr indent="0" lvl="7" marL="0" marR="0" rtl="0" algn="r">
              <a:spcBef>
                <a:spcPts val="0"/>
              </a:spcBef>
              <a:buNone/>
              <a:defRPr b="0" sz="1400" strike="noStrike">
                <a:latin typeface="Arial"/>
                <a:ea typeface="Arial"/>
                <a:cs typeface="Arial"/>
                <a:sym typeface="Arial"/>
              </a:defRPr>
            </a:lvl8pPr>
            <a:lvl9pPr indent="0" lvl="8" marL="0" marR="0" rtl="0" algn="r">
              <a:spcBef>
                <a:spcPts val="0"/>
              </a:spcBef>
              <a:buNone/>
              <a:defRPr b="0" sz="1400" strike="noStrike">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 </a:t>
            </a:r>
            <a:endParaRPr>
              <a:latin typeface="Ubuntu"/>
              <a:ea typeface="Ubuntu"/>
              <a:cs typeface="Ubuntu"/>
              <a:sym typeface="Ubuntu"/>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chatox/data-mining-course/"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hyperlink" Target="http://dataforest.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thenewatlantis.com/publications/why-data-is-never-raw"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www.mmds.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mmds.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www.esquire.com/entertainment/movies/a31775/taken-speech/"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6.png"/><Relationship Id="rId7"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hyperlink" Target="https://www.centauro.net/en/blog/smart-driver/a-6-year-old-boy-manages-to-solve-this-puzzle-in-less-than-20-seconds-can-you/"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www.enov8.com/blog/what-is-data-leakage/" TargetMode="External"/><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cs.nju.edu.cn/zlj/Course/DM_15.html" TargetMode="External"/><Relationship Id="rId4" Type="http://schemas.openxmlformats.org/officeDocument/2006/relationships/hyperlink" Target="http://infolab.stanford.edu/~ullman/mmds/ch1n.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 Id="rId4" Type="http://schemas.openxmlformats.org/officeDocument/2006/relationships/hyperlink" Target="https://www.redbubble.com/es/i/lamina/Big-Brother-is-Watching-You-de-oliveribanez/47379038.JUXJ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0"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hyperlink" Target="https://en.wikipedia.org/wiki/Writing" TargetMode="External"/><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hyperlink" Target="https://en.wikipedia.org/wiki/Magnetic_storage" TargetMode="External"/><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0"/>
          <p:cNvSpPr/>
          <p:nvPr/>
        </p:nvSpPr>
        <p:spPr>
          <a:xfrm>
            <a:off x="189763" y="130749"/>
            <a:ext cx="9548700" cy="5387400"/>
          </a:xfrm>
          <a:prstGeom prst="rect">
            <a:avLst/>
          </a:prstGeom>
          <a:noFill/>
          <a:ln cap="flat" cmpd="sng" w="38150">
            <a:solidFill>
              <a:srgbClr val="C810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40"/>
          <p:cNvSpPr txBox="1"/>
          <p:nvPr/>
        </p:nvSpPr>
        <p:spPr>
          <a:xfrm>
            <a:off x="450720" y="472680"/>
            <a:ext cx="9068760" cy="399924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i="0" lang="en-US" sz="4800" u="none" cap="none" strike="noStrike">
                <a:solidFill>
                  <a:srgbClr val="C8102E"/>
                </a:solidFill>
                <a:latin typeface="Arial"/>
                <a:ea typeface="Arial"/>
                <a:cs typeface="Arial"/>
                <a:sym typeface="Arial"/>
              </a:rPr>
              <a:t>The Data Mining Process</a:t>
            </a:r>
            <a:endParaRPr b="0" i="0" sz="48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48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48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b="0" i="0" sz="4800" u="none" cap="none" strike="noStrike">
              <a:latin typeface="Arial"/>
              <a:ea typeface="Arial"/>
              <a:cs typeface="Arial"/>
              <a:sym typeface="Arial"/>
            </a:endParaRPr>
          </a:p>
          <a:p>
            <a:pPr indent="0" lvl="0" marL="0" marR="0" rtl="0" algn="l">
              <a:lnSpc>
                <a:spcPct val="115000"/>
              </a:lnSpc>
              <a:spcBef>
                <a:spcPts val="0"/>
              </a:spcBef>
              <a:spcAft>
                <a:spcPts val="0"/>
              </a:spcAft>
              <a:buNone/>
            </a:pPr>
            <a:r>
              <a:rPr b="1" i="0" lang="en-US" sz="2800" u="none" cap="none" strike="noStrike">
                <a:latin typeface="Arial"/>
                <a:ea typeface="Arial"/>
                <a:cs typeface="Arial"/>
                <a:sym typeface="Arial"/>
              </a:rPr>
              <a:t>Mining Massive Datasets</a:t>
            </a:r>
            <a:endParaRPr b="0" i="0" sz="2800" u="none" cap="none" strike="noStrike">
              <a:latin typeface="Arial"/>
              <a:ea typeface="Arial"/>
              <a:cs typeface="Arial"/>
              <a:sym typeface="Arial"/>
            </a:endParaRPr>
          </a:p>
          <a:p>
            <a:pPr indent="0" lvl="0" marL="0" marR="0" rtl="0" algn="l">
              <a:lnSpc>
                <a:spcPct val="115000"/>
              </a:lnSpc>
              <a:spcBef>
                <a:spcPts val="0"/>
              </a:spcBef>
              <a:spcAft>
                <a:spcPts val="0"/>
              </a:spcAft>
              <a:buNone/>
            </a:pPr>
            <a:r>
              <a:rPr b="0" i="0" lang="en-US" sz="2400" u="none" cap="none" strike="noStrike">
                <a:latin typeface="Arial"/>
                <a:ea typeface="Arial"/>
                <a:cs typeface="Arial"/>
                <a:sym typeface="Arial"/>
              </a:rPr>
              <a:t>Prof. Carlos </a:t>
            </a:r>
            <a:r>
              <a:rPr lang="en-US" sz="2400"/>
              <a:t>"ChaTo" </a:t>
            </a:r>
            <a:r>
              <a:rPr b="0" i="0" lang="en-US" sz="2400" u="none" cap="none" strike="noStrike">
                <a:latin typeface="Arial"/>
                <a:ea typeface="Arial"/>
                <a:cs typeface="Arial"/>
                <a:sym typeface="Arial"/>
              </a:rPr>
              <a:t>Castillo (they/them)</a:t>
            </a:r>
            <a:endParaRPr sz="2400"/>
          </a:p>
          <a:p>
            <a:pPr indent="0" lvl="0" marL="0" marR="0" rtl="0" algn="l">
              <a:lnSpc>
                <a:spcPct val="115000"/>
              </a:lnSpc>
              <a:spcBef>
                <a:spcPts val="0"/>
              </a:spcBef>
              <a:spcAft>
                <a:spcPts val="0"/>
              </a:spcAft>
              <a:buNone/>
            </a:pPr>
            <a:r>
              <a:rPr lang="en-US" sz="2400" u="sng">
                <a:solidFill>
                  <a:schemeClr val="hlink"/>
                </a:solidFill>
                <a:hlinkClick r:id="rId3"/>
              </a:rPr>
              <a:t>https://github.com/chatox/data-mining-course/</a:t>
            </a:r>
            <a:r>
              <a:rPr lang="en-US" sz="2400"/>
              <a:t> </a:t>
            </a:r>
            <a:endParaRPr sz="2400"/>
          </a:p>
        </p:txBody>
      </p:sp>
      <p:pic>
        <p:nvPicPr>
          <p:cNvPr id="173" name="Google Shape;173;p40"/>
          <p:cNvPicPr preferRelativeResize="0"/>
          <p:nvPr/>
        </p:nvPicPr>
        <p:blipFill rotWithShape="1">
          <a:blip r:embed="rId4">
            <a:alphaModFix/>
          </a:blip>
          <a:srcRect b="30042" l="7713" r="7545" t="29550"/>
          <a:stretch/>
        </p:blipFill>
        <p:spPr>
          <a:xfrm>
            <a:off x="8058175" y="396475"/>
            <a:ext cx="1498050" cy="521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76275" y="1254775"/>
            <a:ext cx="3412500" cy="2599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lang="en-US" sz="2000" strike="noStrike">
                <a:latin typeface="Arial"/>
                <a:ea typeface="Arial"/>
                <a:cs typeface="Arial"/>
                <a:sym typeface="Arial"/>
              </a:rPr>
              <a:t> </a:t>
            </a:r>
            <a:r>
              <a:rPr b="0" lang="en-US" sz="2000" strike="noStrike">
                <a:latin typeface="Arial"/>
                <a:ea typeface="Arial"/>
                <a:cs typeface="Arial"/>
                <a:sym typeface="Arial"/>
              </a:rPr>
              <a:t>The</a:t>
            </a:r>
            <a:r>
              <a:rPr b="1" lang="en-US" sz="2000" strike="noStrike">
                <a:latin typeface="Arial"/>
                <a:ea typeface="Arial"/>
                <a:cs typeface="Arial"/>
                <a:sym typeface="Arial"/>
              </a:rPr>
              <a:t> </a:t>
            </a:r>
            <a:r>
              <a:rPr lang="en-US" sz="2000" strike="noStrike"/>
              <a:t>co-evolution</a:t>
            </a:r>
            <a:r>
              <a:rPr b="1" lang="en-US" sz="2000" strike="noStrike">
                <a:latin typeface="Arial"/>
                <a:ea typeface="Arial"/>
                <a:cs typeface="Arial"/>
                <a:sym typeface="Arial"/>
              </a:rPr>
              <a:t> </a:t>
            </a:r>
            <a:r>
              <a:rPr b="0" lang="en-US" sz="2000" strike="noStrike">
                <a:latin typeface="Arial"/>
                <a:ea typeface="Arial"/>
                <a:cs typeface="Arial"/>
                <a:sym typeface="Arial"/>
              </a:rPr>
              <a:t>of</a:t>
            </a:r>
            <a:endParaRPr b="0" sz="2000" strike="noStrike">
              <a:latin typeface="Arial"/>
              <a:ea typeface="Arial"/>
              <a:cs typeface="Arial"/>
              <a:sym typeface="Arial"/>
            </a:endParaRPr>
          </a:p>
          <a:p>
            <a:pPr indent="0" lvl="0" marL="0" marR="0" rtl="0" algn="ctr">
              <a:lnSpc>
                <a:spcPct val="115000"/>
              </a:lnSpc>
              <a:spcBef>
                <a:spcPts val="0"/>
              </a:spcBef>
              <a:spcAft>
                <a:spcPts val="0"/>
              </a:spcAft>
              <a:buNone/>
            </a:pPr>
            <a:br>
              <a:rPr lang="en-US" sz="1800"/>
            </a:br>
            <a:r>
              <a:rPr b="1" lang="en-US" sz="2200" strike="noStrike">
                <a:latin typeface="Arial"/>
                <a:ea typeface="Arial"/>
                <a:cs typeface="Arial"/>
                <a:sym typeface="Arial"/>
              </a:rPr>
              <a:t>storage </a:t>
            </a:r>
            <a:r>
              <a:rPr b="0" lang="en-US" sz="2200" strike="noStrike">
                <a:latin typeface="Arial"/>
                <a:ea typeface="Arial"/>
                <a:cs typeface="Arial"/>
                <a:sym typeface="Arial"/>
              </a:rPr>
              <a:t>capacity</a:t>
            </a:r>
            <a:br>
              <a:rPr lang="en-US" sz="1800"/>
            </a:br>
            <a:r>
              <a:rPr b="1" lang="en-US" sz="2200" strike="noStrike">
                <a:latin typeface="Arial"/>
                <a:ea typeface="Arial"/>
                <a:cs typeface="Arial"/>
                <a:sym typeface="Arial"/>
              </a:rPr>
              <a:t>transmission</a:t>
            </a:r>
            <a:r>
              <a:rPr b="0" lang="en-US" sz="2200" strike="noStrike">
                <a:latin typeface="Arial"/>
                <a:ea typeface="Arial"/>
                <a:cs typeface="Arial"/>
                <a:sym typeface="Arial"/>
              </a:rPr>
              <a:t> capacity</a:t>
            </a:r>
            <a:br>
              <a:rPr lang="en-US" sz="1800"/>
            </a:br>
            <a:r>
              <a:rPr b="1" lang="en-US" sz="2200" strike="noStrike">
                <a:latin typeface="Arial"/>
                <a:ea typeface="Arial"/>
                <a:cs typeface="Arial"/>
                <a:sym typeface="Arial"/>
              </a:rPr>
              <a:t>processing </a:t>
            </a:r>
            <a:r>
              <a:rPr b="0" lang="en-US" sz="2200" strike="noStrike">
                <a:latin typeface="Arial"/>
                <a:ea typeface="Arial"/>
                <a:cs typeface="Arial"/>
                <a:sym typeface="Arial"/>
              </a:rPr>
              <a:t>capacity</a:t>
            </a:r>
            <a:endParaRPr b="0" sz="2200" strike="noStrike">
              <a:latin typeface="Arial"/>
              <a:ea typeface="Arial"/>
              <a:cs typeface="Arial"/>
              <a:sym typeface="Arial"/>
            </a:endParaRPr>
          </a:p>
        </p:txBody>
      </p:sp>
      <p:sp>
        <p:nvSpPr>
          <p:cNvPr id="244" name="Google Shape;244;p49"/>
          <p:cNvSpPr txBox="1"/>
          <p:nvPr/>
        </p:nvSpPr>
        <p:spPr>
          <a:xfrm>
            <a:off x="367027" y="350525"/>
            <a:ext cx="2826600" cy="8460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4400" strike="noStrike">
                <a:latin typeface="Arial"/>
                <a:ea typeface="Arial"/>
                <a:cs typeface="Arial"/>
                <a:sym typeface="Arial"/>
              </a:rPr>
              <a:t>“Big Data”</a:t>
            </a:r>
            <a:endParaRPr b="0" sz="4400" strike="noStrike">
              <a:latin typeface="Arial"/>
              <a:ea typeface="Arial"/>
              <a:cs typeface="Arial"/>
              <a:sym typeface="Arial"/>
            </a:endParaRPr>
          </a:p>
        </p:txBody>
      </p:sp>
      <p:pic>
        <p:nvPicPr>
          <p:cNvPr id="245" name="Google Shape;245;p49"/>
          <p:cNvPicPr preferRelativeResize="0"/>
          <p:nvPr/>
        </p:nvPicPr>
        <p:blipFill>
          <a:blip r:embed="rId3">
            <a:alphaModFix/>
          </a:blip>
          <a:stretch>
            <a:fillRect/>
          </a:stretch>
        </p:blipFill>
        <p:spPr>
          <a:xfrm>
            <a:off x="3590063" y="76200"/>
            <a:ext cx="6414361" cy="4257999"/>
          </a:xfrm>
          <a:prstGeom prst="rect">
            <a:avLst/>
          </a:prstGeom>
          <a:noFill/>
          <a:ln>
            <a:noFill/>
          </a:ln>
        </p:spPr>
      </p:pic>
      <p:sp>
        <p:nvSpPr>
          <p:cNvPr id="246" name="Google Shape;246;p49"/>
          <p:cNvSpPr txBox="1"/>
          <p:nvPr/>
        </p:nvSpPr>
        <p:spPr>
          <a:xfrm>
            <a:off x="4221475" y="4285000"/>
            <a:ext cx="57831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100" u="sng">
                <a:solidFill>
                  <a:srgbClr val="808080"/>
                </a:solidFill>
                <a:hlinkClick r:id="rId4">
                  <a:extLst>
                    <a:ext uri="{A12FA001-AC4F-418D-AE19-62706E023703}">
                      <ahyp:hlinkClr val="tx"/>
                    </a:ext>
                  </a:extLst>
                </a:hlinkClick>
              </a:rPr>
              <a:t>Dataforest.ai</a:t>
            </a:r>
            <a:endParaRPr sz="1100">
              <a:solidFill>
                <a:srgbClr val="80808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0"/>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Wikipedia definition</a:t>
            </a:r>
            <a:endParaRPr b="0" sz="4400" strike="noStrike">
              <a:latin typeface="Arial"/>
              <a:ea typeface="Arial"/>
              <a:cs typeface="Arial"/>
              <a:sym typeface="Arial"/>
            </a:endParaRPr>
          </a:p>
        </p:txBody>
      </p:sp>
      <p:sp>
        <p:nvSpPr>
          <p:cNvPr id="252" name="Google Shape;252;p50"/>
          <p:cNvSpPr txBox="1"/>
          <p:nvPr/>
        </p:nvSpPr>
        <p:spPr>
          <a:xfrm>
            <a:off x="504000" y="1542600"/>
            <a:ext cx="9071640" cy="3852360"/>
          </a:xfrm>
          <a:prstGeom prst="rect">
            <a:avLst/>
          </a:prstGeom>
          <a:noFill/>
          <a:ln>
            <a:noFill/>
          </a:ln>
        </p:spPr>
        <p:txBody>
          <a:bodyPr anchorCtr="0" anchor="t" bIns="0" lIns="0" spcFirstLastPara="1" rIns="0" wrap="square" tIns="0">
            <a:normAutofit/>
          </a:bodyPr>
          <a:lstStyle/>
          <a:p>
            <a:pPr indent="-404009" lvl="0" marL="432000" marR="0" rtl="0" algn="l">
              <a:spcBef>
                <a:spcPts val="0"/>
              </a:spcBef>
              <a:spcAft>
                <a:spcPts val="0"/>
              </a:spcAft>
              <a:buClr>
                <a:srgbClr val="000000"/>
              </a:buClr>
              <a:buSzPts val="2700"/>
              <a:buFont typeface="Noto Sans Symbols"/>
              <a:buChar char="●"/>
            </a:pPr>
            <a:r>
              <a:rPr b="1" lang="en-US" sz="2700" strike="noStrike">
                <a:latin typeface="Arial"/>
                <a:ea typeface="Arial"/>
                <a:cs typeface="Arial"/>
                <a:sym typeface="Arial"/>
              </a:rPr>
              <a:t>Data mining</a:t>
            </a:r>
            <a:r>
              <a:rPr b="0" lang="en-US" sz="2700" strike="noStrike">
                <a:latin typeface="Arial"/>
                <a:ea typeface="Arial"/>
                <a:cs typeface="Arial"/>
                <a:sym typeface="Arial"/>
              </a:rPr>
              <a:t> is the process of</a:t>
            </a:r>
            <a:endParaRPr b="0" sz="2700"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discovering patterns in</a:t>
            </a:r>
            <a:endParaRPr b="0" i="0" sz="2700" u="none" cap="none"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large data sets</a:t>
            </a:r>
            <a:endParaRPr b="0" i="0" sz="2700" u="none" cap="none"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involving methods at the intersection of</a:t>
            </a:r>
            <a:endParaRPr b="0" i="0" sz="2700" u="none" cap="none" strike="noStrike">
              <a:latin typeface="Arial"/>
              <a:ea typeface="Arial"/>
              <a:cs typeface="Arial"/>
              <a:sym typeface="Arial"/>
            </a:endParaRPr>
          </a:p>
          <a:p>
            <a:pPr indent="-390869" lvl="2" marL="1296000" marR="0" rtl="0" algn="l">
              <a:spcBef>
                <a:spcPts val="850"/>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machine learning,</a:t>
            </a:r>
            <a:endParaRPr b="0" i="0" sz="2700" u="none" cap="none" strike="noStrike">
              <a:latin typeface="Arial"/>
              <a:ea typeface="Arial"/>
              <a:cs typeface="Arial"/>
              <a:sym typeface="Arial"/>
            </a:endParaRPr>
          </a:p>
          <a:p>
            <a:pPr indent="-390869" lvl="2" marL="1296000" marR="0" rtl="0" algn="l">
              <a:spcBef>
                <a:spcPts val="850"/>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statistics, and</a:t>
            </a:r>
            <a:endParaRPr b="0" i="0" sz="2700" u="none" cap="none" strike="noStrike">
              <a:latin typeface="Arial"/>
              <a:ea typeface="Arial"/>
              <a:cs typeface="Arial"/>
              <a:sym typeface="Arial"/>
            </a:endParaRPr>
          </a:p>
          <a:p>
            <a:pPr indent="-390869" lvl="2" marL="1296000" marR="0" rtl="0" algn="l">
              <a:spcBef>
                <a:spcPts val="850"/>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database systems.</a:t>
            </a:r>
            <a:endParaRPr b="0" i="0" sz="27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51"/>
          <p:cNvSpPr txBox="1"/>
          <p:nvPr/>
        </p:nvSpPr>
        <p:spPr>
          <a:xfrm>
            <a:off x="504000" y="10080"/>
            <a:ext cx="9071700" cy="136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400"/>
              <a:t>"Raw data" does not exist!</a:t>
            </a:r>
            <a:endParaRPr b="0" sz="4400" strike="noStrike">
              <a:latin typeface="Arial"/>
              <a:ea typeface="Arial"/>
              <a:cs typeface="Arial"/>
              <a:sym typeface="Arial"/>
            </a:endParaRPr>
          </a:p>
        </p:txBody>
      </p:sp>
      <p:sp>
        <p:nvSpPr>
          <p:cNvPr id="258" name="Google Shape;258;p51"/>
          <p:cNvSpPr txBox="1"/>
          <p:nvPr/>
        </p:nvSpPr>
        <p:spPr>
          <a:xfrm>
            <a:off x="504000" y="1314000"/>
            <a:ext cx="9071700" cy="3852300"/>
          </a:xfrm>
          <a:prstGeom prst="rect">
            <a:avLst/>
          </a:prstGeom>
          <a:noFill/>
          <a:ln>
            <a:noFill/>
          </a:ln>
        </p:spPr>
        <p:txBody>
          <a:bodyPr anchorCtr="0" anchor="t" bIns="0" lIns="0" spcFirstLastPara="1" rIns="0" wrap="square" tIns="0">
            <a:normAutofit/>
          </a:bodyPr>
          <a:lstStyle/>
          <a:p>
            <a:pPr indent="-400050" lvl="0" marL="457200" rtl="0" algn="l">
              <a:spcBef>
                <a:spcPts val="0"/>
              </a:spcBef>
              <a:spcAft>
                <a:spcPts val="0"/>
              </a:spcAft>
              <a:buClr>
                <a:schemeClr val="dk1"/>
              </a:buClr>
              <a:buSzPts val="2700"/>
              <a:buFont typeface="Noto Sans Symbols"/>
              <a:buChar char="●"/>
            </a:pPr>
            <a:r>
              <a:rPr lang="en-US" sz="2700">
                <a:solidFill>
                  <a:schemeClr val="dk1"/>
                </a:solidFill>
              </a:rPr>
              <a:t>Data is a plural word ("the data </a:t>
            </a:r>
            <a:r>
              <a:rPr i="1" lang="en-US" sz="2700">
                <a:solidFill>
                  <a:schemeClr val="dk1"/>
                </a:solidFill>
              </a:rPr>
              <a:t>are</a:t>
            </a:r>
            <a:r>
              <a:rPr lang="en-US" sz="2700">
                <a:solidFill>
                  <a:schemeClr val="dk1"/>
                </a:solidFill>
              </a:rPr>
              <a:t> …") derived from the Latin word for </a:t>
            </a:r>
            <a:r>
              <a:rPr i="1" lang="en-US" sz="2700">
                <a:solidFill>
                  <a:schemeClr val="dk1"/>
                </a:solidFill>
              </a:rPr>
              <a:t>"given"</a:t>
            </a:r>
            <a:endParaRPr i="1" sz="2700">
              <a:solidFill>
                <a:schemeClr val="dk1"/>
              </a:solidFill>
            </a:endParaRPr>
          </a:p>
          <a:p>
            <a:pPr indent="457200" lvl="0" marL="457200" marR="0" rtl="0" algn="l">
              <a:spcBef>
                <a:spcPts val="1000"/>
              </a:spcBef>
              <a:spcAft>
                <a:spcPts val="0"/>
              </a:spcAft>
              <a:buNone/>
            </a:pPr>
            <a:r>
              <a:rPr lang="en-US" sz="2700">
                <a:solidFill>
                  <a:schemeClr val="dk1"/>
                </a:solidFill>
              </a:rPr>
              <a:t>— BUT —</a:t>
            </a:r>
            <a:endParaRPr sz="2700">
              <a:solidFill>
                <a:schemeClr val="dk1"/>
              </a:solidFill>
            </a:endParaRPr>
          </a:p>
          <a:p>
            <a:pPr indent="-404009" lvl="0" marL="431999" marR="0" rtl="0" algn="l">
              <a:spcBef>
                <a:spcPts val="1000"/>
              </a:spcBef>
              <a:spcAft>
                <a:spcPts val="1000"/>
              </a:spcAft>
              <a:buClr>
                <a:schemeClr val="dk1"/>
              </a:buClr>
              <a:buSzPts val="2700"/>
              <a:buChar char="●"/>
            </a:pPr>
            <a:r>
              <a:rPr lang="en-US" sz="2700">
                <a:solidFill>
                  <a:schemeClr val="dk1"/>
                </a:solidFill>
              </a:rPr>
              <a:t>"... </a:t>
            </a:r>
            <a:r>
              <a:rPr b="1" lang="en-US" sz="2700" u="sng">
                <a:solidFill>
                  <a:srgbClr val="C9211E"/>
                </a:solidFill>
              </a:rPr>
              <a:t>data are never simply given</a:t>
            </a:r>
            <a:r>
              <a:rPr lang="en-US" sz="2700">
                <a:solidFill>
                  <a:schemeClr val="dk1"/>
                </a:solidFill>
              </a:rPr>
              <a:t> [...]. </a:t>
            </a:r>
            <a:r>
              <a:rPr b="1" lang="en-US" sz="2700" u="sng">
                <a:solidFill>
                  <a:srgbClr val="C9211E"/>
                </a:solidFill>
              </a:rPr>
              <a:t>How data are construed, recorded, and collected is the result of human decisions</a:t>
            </a:r>
            <a:r>
              <a:rPr lang="en-US" sz="2700">
                <a:solidFill>
                  <a:schemeClr val="dk1"/>
                </a:solidFill>
              </a:rPr>
              <a:t> — decisions about what exactly to measure, when and where to do so, and by what methods."</a:t>
            </a:r>
            <a:endParaRPr sz="2700">
              <a:solidFill>
                <a:schemeClr val="dk1"/>
              </a:solidFill>
            </a:endParaRPr>
          </a:p>
        </p:txBody>
      </p:sp>
      <p:sp>
        <p:nvSpPr>
          <p:cNvPr id="259" name="Google Shape;259;p51"/>
          <p:cNvSpPr txBox="1"/>
          <p:nvPr/>
        </p:nvSpPr>
        <p:spPr>
          <a:xfrm>
            <a:off x="358674" y="5303875"/>
            <a:ext cx="9329400" cy="3144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lang="en-US" sz="1200">
                <a:solidFill>
                  <a:srgbClr val="808080"/>
                </a:solidFill>
              </a:rPr>
              <a:t>Nick Barrowan: "</a:t>
            </a:r>
            <a:r>
              <a:rPr lang="en-US" sz="1200" u="sng">
                <a:solidFill>
                  <a:srgbClr val="808080"/>
                </a:solidFill>
                <a:hlinkClick r:id="rId3">
                  <a:extLst>
                    <a:ext uri="{A12FA001-AC4F-418D-AE19-62706E023703}">
                      <ahyp:hlinkClr val="tx"/>
                    </a:ext>
                  </a:extLst>
                </a:hlinkClick>
              </a:rPr>
              <a:t>Why Data Is Never Raw - On the seductive myth of information free of human judgment</a:t>
            </a:r>
            <a:r>
              <a:rPr lang="en-US" sz="1200">
                <a:solidFill>
                  <a:srgbClr val="808080"/>
                </a:solidFill>
              </a:rPr>
              <a:t>". The New Atlantic, 2018.</a:t>
            </a:r>
            <a:endParaRPr sz="1200">
              <a:solidFill>
                <a:srgbClr val="808080"/>
              </a:solidFill>
            </a:endParaRPr>
          </a:p>
          <a:p>
            <a:pPr indent="0" lvl="0" marL="0" marR="0" rtl="0" algn="ctr">
              <a:spcBef>
                <a:spcPts val="0"/>
              </a:spcBef>
              <a:spcAft>
                <a:spcPts val="0"/>
              </a:spcAft>
              <a:buNone/>
            </a:pPr>
            <a:r>
              <a:t/>
            </a:r>
            <a:endParaRPr sz="1200">
              <a:solidFill>
                <a:srgbClr val="666666"/>
              </a:solidFill>
            </a:endParaRPr>
          </a:p>
        </p:txBody>
      </p:sp>
      <p:pic>
        <p:nvPicPr>
          <p:cNvPr id="260" name="Google Shape;260;p51"/>
          <p:cNvPicPr preferRelativeResize="0"/>
          <p:nvPr/>
        </p:nvPicPr>
        <p:blipFill>
          <a:blip r:embed="rId4">
            <a:alphaModFix/>
          </a:blip>
          <a:stretch>
            <a:fillRect/>
          </a:stretch>
        </p:blipFill>
        <p:spPr>
          <a:xfrm>
            <a:off x="8681548" y="169900"/>
            <a:ext cx="1006525" cy="100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2"/>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Informal definition</a:t>
            </a:r>
            <a:endParaRPr b="0" sz="4400" strike="noStrike">
              <a:latin typeface="Arial"/>
              <a:ea typeface="Arial"/>
              <a:cs typeface="Arial"/>
              <a:sym typeface="Arial"/>
            </a:endParaRPr>
          </a:p>
        </p:txBody>
      </p:sp>
      <p:sp>
        <p:nvSpPr>
          <p:cNvPr id="266" name="Google Shape;266;p52"/>
          <p:cNvSpPr txBox="1"/>
          <p:nvPr/>
        </p:nvSpPr>
        <p:spPr>
          <a:xfrm>
            <a:off x="640075" y="1432550"/>
            <a:ext cx="9006000" cy="3550800"/>
          </a:xfrm>
          <a:prstGeom prst="rect">
            <a:avLst/>
          </a:prstGeom>
          <a:noFill/>
          <a:ln>
            <a:noFill/>
          </a:ln>
        </p:spPr>
        <p:txBody>
          <a:bodyPr anchorCtr="0" anchor="t" bIns="0" lIns="0" spcFirstLastPara="1" rIns="0" wrap="square" tIns="0">
            <a:normAutofit/>
          </a:bodyPr>
          <a:lstStyle/>
          <a:p>
            <a:pPr indent="0" lvl="0" marL="0" marR="0" rtl="0" algn="l">
              <a:lnSpc>
                <a:spcPct val="90000"/>
              </a:lnSpc>
              <a:spcBef>
                <a:spcPts val="0"/>
              </a:spcBef>
              <a:spcAft>
                <a:spcPts val="0"/>
              </a:spcAft>
              <a:buNone/>
            </a:pPr>
            <a:r>
              <a:rPr b="0" lang="en-US" sz="2720" strike="noStrike">
                <a:latin typeface="Arial"/>
                <a:ea typeface="Arial"/>
                <a:cs typeface="Arial"/>
                <a:sym typeface="Arial"/>
              </a:rPr>
              <a:t>Given </a:t>
            </a:r>
            <a:r>
              <a:rPr b="1" lang="en-US" sz="2720" strike="noStrike">
                <a:latin typeface="Arial"/>
                <a:ea typeface="Arial"/>
                <a:cs typeface="Arial"/>
                <a:sym typeface="Arial"/>
              </a:rPr>
              <a:t>lots of data </a:t>
            </a:r>
            <a:r>
              <a:rPr lang="en-US" sz="2720">
                <a:solidFill>
                  <a:srgbClr val="C9211E"/>
                </a:solidFill>
              </a:rPr>
              <a:t>(collected by someone, for a reason, with a purpose)</a:t>
            </a:r>
            <a:r>
              <a:rPr b="1" lang="en-US" sz="2720" strike="noStrike">
                <a:latin typeface="Arial"/>
                <a:ea typeface="Arial"/>
                <a:cs typeface="Arial"/>
                <a:sym typeface="Arial"/>
              </a:rPr>
              <a:t> </a:t>
            </a:r>
            <a:r>
              <a:rPr b="0" lang="en-US" sz="2720" strike="noStrike">
                <a:latin typeface="Arial"/>
                <a:ea typeface="Arial"/>
                <a:cs typeface="Arial"/>
                <a:sym typeface="Arial"/>
              </a:rPr>
              <a:t>discover </a:t>
            </a:r>
            <a:r>
              <a:rPr b="1" lang="en-US" sz="2720" strike="noStrike">
                <a:latin typeface="Arial"/>
                <a:ea typeface="Arial"/>
                <a:cs typeface="Arial"/>
                <a:sym typeface="Arial"/>
              </a:rPr>
              <a:t>patterns</a:t>
            </a:r>
            <a:r>
              <a:rPr b="0" lang="en-US" sz="2720" strike="noStrike">
                <a:latin typeface="Arial"/>
                <a:ea typeface="Arial"/>
                <a:cs typeface="Arial"/>
                <a:sym typeface="Arial"/>
              </a:rPr>
              <a:t> and </a:t>
            </a:r>
            <a:r>
              <a:rPr b="1" lang="en-US" sz="2720" strike="noStrike">
                <a:latin typeface="Arial"/>
                <a:ea typeface="Arial"/>
                <a:cs typeface="Arial"/>
                <a:sym typeface="Arial"/>
              </a:rPr>
              <a:t>models</a:t>
            </a:r>
            <a:r>
              <a:rPr b="0" lang="en-US" sz="2720" strike="noStrike">
                <a:latin typeface="Arial"/>
                <a:ea typeface="Arial"/>
                <a:cs typeface="Arial"/>
                <a:sym typeface="Arial"/>
              </a:rPr>
              <a:t> that are:</a:t>
            </a:r>
            <a:endParaRPr b="0" sz="2720" strike="noStrike">
              <a:latin typeface="Arial"/>
              <a:ea typeface="Arial"/>
              <a:cs typeface="Arial"/>
              <a:sym typeface="Arial"/>
            </a:endParaRPr>
          </a:p>
          <a:p>
            <a:pPr indent="-310284" lvl="0" marL="432000" marR="0" rtl="0" algn="l">
              <a:lnSpc>
                <a:spcPct val="90000"/>
              </a:lnSpc>
              <a:spcBef>
                <a:spcPts val="1417"/>
              </a:spcBef>
              <a:spcAft>
                <a:spcPts val="0"/>
              </a:spcAft>
              <a:buClr>
                <a:srgbClr val="000000"/>
              </a:buClr>
              <a:buSzPts val="1224"/>
              <a:buFont typeface="Noto Sans Symbols"/>
              <a:buChar char="●"/>
            </a:pPr>
            <a:r>
              <a:rPr b="1" lang="en-US" sz="2720" strike="noStrike">
                <a:solidFill>
                  <a:srgbClr val="2A6099"/>
                </a:solidFill>
                <a:latin typeface="Arial"/>
                <a:ea typeface="Arial"/>
                <a:cs typeface="Arial"/>
                <a:sym typeface="Arial"/>
              </a:rPr>
              <a:t>Valid:</a:t>
            </a:r>
            <a:r>
              <a:rPr b="0" lang="en-US" sz="2720" strike="noStrike">
                <a:latin typeface="Arial"/>
                <a:ea typeface="Arial"/>
                <a:cs typeface="Arial"/>
                <a:sym typeface="Arial"/>
              </a:rPr>
              <a:t> hold on new data with some certainty</a:t>
            </a:r>
            <a:endParaRPr b="0" sz="2720" strike="noStrike">
              <a:latin typeface="Arial"/>
              <a:ea typeface="Arial"/>
              <a:cs typeface="Arial"/>
              <a:sym typeface="Arial"/>
            </a:endParaRPr>
          </a:p>
          <a:p>
            <a:pPr indent="-310284" lvl="0" marL="432000" marR="0" rtl="0" algn="l">
              <a:lnSpc>
                <a:spcPct val="90000"/>
              </a:lnSpc>
              <a:spcBef>
                <a:spcPts val="1417"/>
              </a:spcBef>
              <a:spcAft>
                <a:spcPts val="0"/>
              </a:spcAft>
              <a:buClr>
                <a:srgbClr val="000000"/>
              </a:buClr>
              <a:buSzPts val="1224"/>
              <a:buFont typeface="Noto Sans Symbols"/>
              <a:buChar char="●"/>
            </a:pPr>
            <a:r>
              <a:rPr b="1" lang="en-US" sz="2720" strike="noStrike">
                <a:solidFill>
                  <a:srgbClr val="2A6099"/>
                </a:solidFill>
                <a:latin typeface="Arial"/>
                <a:ea typeface="Arial"/>
                <a:cs typeface="Arial"/>
                <a:sym typeface="Arial"/>
              </a:rPr>
              <a:t>Useful:</a:t>
            </a:r>
            <a:r>
              <a:rPr b="0" lang="en-US" sz="2720" strike="noStrike">
                <a:latin typeface="Arial"/>
                <a:ea typeface="Arial"/>
                <a:cs typeface="Arial"/>
                <a:sym typeface="Arial"/>
              </a:rPr>
              <a:t> should be possible to act on them </a:t>
            </a:r>
            <a:endParaRPr b="0" sz="2720" strike="noStrike">
              <a:latin typeface="Arial"/>
              <a:ea typeface="Arial"/>
              <a:cs typeface="Arial"/>
              <a:sym typeface="Arial"/>
            </a:endParaRPr>
          </a:p>
          <a:p>
            <a:pPr indent="-310284" lvl="0" marL="432000" marR="0" rtl="0" algn="l">
              <a:lnSpc>
                <a:spcPct val="90000"/>
              </a:lnSpc>
              <a:spcBef>
                <a:spcPts val="1417"/>
              </a:spcBef>
              <a:spcAft>
                <a:spcPts val="0"/>
              </a:spcAft>
              <a:buClr>
                <a:srgbClr val="000000"/>
              </a:buClr>
              <a:buSzPts val="1224"/>
              <a:buFont typeface="Noto Sans Symbols"/>
              <a:buChar char="●"/>
            </a:pPr>
            <a:r>
              <a:rPr b="1" lang="en-US" sz="2720" strike="noStrike">
                <a:solidFill>
                  <a:srgbClr val="2A6099"/>
                </a:solidFill>
                <a:latin typeface="Arial"/>
                <a:ea typeface="Arial"/>
                <a:cs typeface="Arial"/>
                <a:sym typeface="Arial"/>
              </a:rPr>
              <a:t>Unexpected </a:t>
            </a:r>
            <a:r>
              <a:rPr b="0" lang="en-US" sz="2720" strike="noStrike">
                <a:solidFill>
                  <a:srgbClr val="2A6099"/>
                </a:solidFill>
                <a:latin typeface="Arial"/>
                <a:ea typeface="Arial"/>
                <a:cs typeface="Arial"/>
                <a:sym typeface="Arial"/>
              </a:rPr>
              <a:t>or</a:t>
            </a:r>
            <a:r>
              <a:rPr b="1" lang="en-US" sz="2720" strike="noStrike">
                <a:solidFill>
                  <a:srgbClr val="2A6099"/>
                </a:solidFill>
                <a:latin typeface="Arial"/>
                <a:ea typeface="Arial"/>
                <a:cs typeface="Arial"/>
                <a:sym typeface="Arial"/>
              </a:rPr>
              <a:t> novel:</a:t>
            </a:r>
            <a:r>
              <a:rPr b="0" lang="en-US" sz="2720" strike="noStrike">
                <a:latin typeface="Arial"/>
                <a:ea typeface="Arial"/>
                <a:cs typeface="Arial"/>
                <a:sym typeface="Arial"/>
              </a:rPr>
              <a:t> non-obvious</a:t>
            </a:r>
            <a:endParaRPr b="0" sz="2720" strike="noStrike">
              <a:latin typeface="Arial"/>
              <a:ea typeface="Arial"/>
              <a:cs typeface="Arial"/>
              <a:sym typeface="Arial"/>
            </a:endParaRPr>
          </a:p>
          <a:p>
            <a:pPr indent="-310284" lvl="0" marL="432000" marR="0" rtl="0" algn="l">
              <a:lnSpc>
                <a:spcPct val="90000"/>
              </a:lnSpc>
              <a:spcBef>
                <a:spcPts val="1417"/>
              </a:spcBef>
              <a:spcAft>
                <a:spcPts val="0"/>
              </a:spcAft>
              <a:buClr>
                <a:srgbClr val="000000"/>
              </a:buClr>
              <a:buSzPts val="1224"/>
              <a:buFont typeface="Noto Sans Symbols"/>
              <a:buChar char="●"/>
            </a:pPr>
            <a:r>
              <a:rPr b="1" lang="en-US" sz="2720" strike="noStrike">
                <a:solidFill>
                  <a:srgbClr val="2A6099"/>
                </a:solidFill>
                <a:latin typeface="Arial"/>
                <a:ea typeface="Arial"/>
                <a:cs typeface="Arial"/>
                <a:sym typeface="Arial"/>
              </a:rPr>
              <a:t>Understandable:</a:t>
            </a:r>
            <a:r>
              <a:rPr b="0" lang="en-US" sz="2720" strike="noStrike">
                <a:latin typeface="Arial"/>
                <a:ea typeface="Arial"/>
                <a:cs typeface="Arial"/>
                <a:sym typeface="Arial"/>
              </a:rPr>
              <a:t> interpretable</a:t>
            </a:r>
            <a:endParaRPr b="0" sz="2720" strike="noStrike">
              <a:latin typeface="Arial"/>
              <a:ea typeface="Arial"/>
              <a:cs typeface="Arial"/>
              <a:sym typeface="Arial"/>
            </a:endParaRPr>
          </a:p>
          <a:p>
            <a:pPr indent="-310284" lvl="0" marL="432000" marR="0" rtl="0" algn="l">
              <a:lnSpc>
                <a:spcPct val="90000"/>
              </a:lnSpc>
              <a:spcBef>
                <a:spcPts val="1417"/>
              </a:spcBef>
              <a:spcAft>
                <a:spcPts val="0"/>
              </a:spcAft>
              <a:buClr>
                <a:srgbClr val="000000"/>
              </a:buClr>
              <a:buSzPts val="1224"/>
              <a:buFont typeface="Noto Sans Symbols"/>
              <a:buChar char="●"/>
            </a:pPr>
            <a:r>
              <a:rPr b="1" lang="en-US" sz="2720" strike="noStrike">
                <a:solidFill>
                  <a:srgbClr val="2A6099"/>
                </a:solidFill>
                <a:latin typeface="Arial"/>
                <a:ea typeface="Arial"/>
                <a:cs typeface="Arial"/>
                <a:sym typeface="Arial"/>
              </a:rPr>
              <a:t>Complete:</a:t>
            </a:r>
            <a:r>
              <a:rPr b="0" lang="en-US" sz="2720" strike="noStrike">
                <a:latin typeface="Arial"/>
                <a:ea typeface="Arial"/>
                <a:cs typeface="Arial"/>
                <a:sym typeface="Arial"/>
              </a:rPr>
              <a:t> contain most of the interesting information</a:t>
            </a:r>
            <a:endParaRPr b="0" sz="2720" strike="noStrike">
              <a:latin typeface="Arial"/>
              <a:ea typeface="Arial"/>
              <a:cs typeface="Arial"/>
              <a:sym typeface="Arial"/>
            </a:endParaRPr>
          </a:p>
        </p:txBody>
      </p:sp>
      <p:sp>
        <p:nvSpPr>
          <p:cNvPr id="267" name="Google Shape;267;p52"/>
          <p:cNvSpPr txBox="1"/>
          <p:nvPr/>
        </p:nvSpPr>
        <p:spPr>
          <a:xfrm>
            <a:off x="1349280" y="5303880"/>
            <a:ext cx="7406640" cy="314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200" strike="noStrike">
                <a:solidFill>
                  <a:srgbClr val="666666"/>
                </a:solidFill>
                <a:latin typeface="Arial"/>
                <a:ea typeface="Arial"/>
                <a:cs typeface="Arial"/>
                <a:sym typeface="Arial"/>
              </a:rPr>
              <a:t>J. Leskovec, A. Rajaraman, J. Ullman: Mining of Massive Datasets, </a:t>
            </a:r>
            <a:r>
              <a:rPr b="0" lang="en-US" sz="1200" u="sng" strike="noStrike">
                <a:solidFill>
                  <a:schemeClr val="hlink"/>
                </a:solidFill>
                <a:latin typeface="Arial"/>
                <a:ea typeface="Arial"/>
                <a:cs typeface="Arial"/>
                <a:sym typeface="Arial"/>
                <a:hlinkClick r:id="rId3"/>
              </a:rPr>
              <a:t>http://www.mmds.org</a:t>
            </a:r>
            <a:r>
              <a:rPr b="0" lang="en-US" sz="1200" strike="noStrike">
                <a:solidFill>
                  <a:srgbClr val="666666"/>
                </a:solidFill>
                <a:latin typeface="Arial"/>
                <a:ea typeface="Arial"/>
                <a:cs typeface="Arial"/>
                <a:sym typeface="Arial"/>
              </a:rPr>
              <a:t> </a:t>
            </a:r>
            <a:endParaRPr b="0" sz="1200"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3"/>
          <p:cNvSpPr txBox="1"/>
          <p:nvPr/>
        </p:nvSpPr>
        <p:spPr>
          <a:xfrm>
            <a:off x="504000" y="85320"/>
            <a:ext cx="9071640" cy="7869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Example : 300 numbers</a:t>
            </a:r>
            <a:endParaRPr b="0" sz="4400" strike="noStrike">
              <a:latin typeface="Arial"/>
              <a:ea typeface="Arial"/>
              <a:cs typeface="Arial"/>
              <a:sym typeface="Arial"/>
            </a:endParaRPr>
          </a:p>
        </p:txBody>
      </p:sp>
      <p:sp>
        <p:nvSpPr>
          <p:cNvPr id="273" name="Google Shape;273;p53"/>
          <p:cNvSpPr txBox="1"/>
          <p:nvPr/>
        </p:nvSpPr>
        <p:spPr>
          <a:xfrm>
            <a:off x="504000" y="932520"/>
            <a:ext cx="9071700" cy="4297800"/>
          </a:xfrm>
          <a:prstGeom prst="rect">
            <a:avLst/>
          </a:prstGeom>
          <a:noFill/>
          <a:ln>
            <a:noFill/>
          </a:ln>
        </p:spPr>
        <p:txBody>
          <a:bodyPr anchorCtr="0" anchor="t" bIns="0" lIns="0" spcFirstLastPara="1" rIns="0" wrap="square" tIns="0">
            <a:normAutofit fontScale="32500" lnSpcReduction="20000"/>
          </a:bodyPr>
          <a:lstStyle/>
          <a:p>
            <a:pPr indent="-262277" lvl="0" marL="432000" marR="0" rtl="0" algn="l">
              <a:spcBef>
                <a:spcPts val="0"/>
              </a:spcBef>
              <a:spcAft>
                <a:spcPts val="0"/>
              </a:spcAft>
              <a:buClr>
                <a:srgbClr val="000000"/>
              </a:buClr>
              <a:buSzPct val="45000"/>
              <a:buFont typeface="Noto Sans Symbols"/>
              <a:buChar char="●"/>
            </a:pPr>
            <a:r>
              <a:rPr b="0" lang="en-US" sz="3200" strike="noStrike">
                <a:latin typeface="Consolas"/>
                <a:ea typeface="Consolas"/>
                <a:cs typeface="Consolas"/>
                <a:sym typeface="Consolas"/>
              </a:rPr>
              <a:t>8.5998019   10.82452538 10.25496714  9.9264092  10.26304865  8.80526888  8.96569273  9.00883512  9.82813977 10.19311326  9.6545295   10.83958189 12.20970744 10.41521275 10.15902266  9.86904675 10.17021837 10.58768438 12.07341981  8.45713965  9.62152893  11.2494364   9.30073426 10.12753479 11.06429886  9.80406205  9.74418407 11.15815923 10.87659275 10.39190038 10.52911904 10.84125322 11.98925384 10.63545001  9.07420116 10.48011257 11.32273164  9.4831463  10.67973822 10.87064128  9.35940084   9.51149749 11.13211644  9.23292561  8.4767592   9.64339604  9.91374069  9.84184184  9.85576594  9.18523161 10.27107348  8.7511958   8.70297841 10.50609814 11.1908866  10.59484161 10.60027882  9.06375121 10.48534475  9.34253203 10.37303225  9.27441407 11.27229628 12.88441445  9.80825939  9.09844847 10.82873991  8.89169535 10.43092526  7.43215579 10.29787802  9.87946998  8.3799398  10.21263966  9.93826568  9.17325487 10.22256677 10.04892038 11.01233696  9.6145273   9.9495437   10.51474851  9.19288505  7.87728009  9.987364   10.94639021 10.01814962  9.40505023  8.87242546 10.23686131  8.90710325  10.31678617 10.4571519   9.04315227  9.85321707 11.89885306  6.99926999 10.71534924 10.29215034 10.59516732  9.8807174    9.01321711  8.45289144  9.1739316   7.90909364  9.42165081 10.37087284  9.57754821  9.60350044 10.75691005  8.24594836  10.33419146  9.7779209   9.51609087 10.25712725 12.1256587   9.53397549  9.44765209  9.53901558  9.8006768  9.633075    11.17692346 11.00022919  8.38767624  8.63908897  8.10049333 10.66422258 10.70986552 10.82945121 10.45206684  9.21578565  10.21230495 10.28984339  9.4130091  10.54597988 10.8042254  10.52795479 10.76288124 11.3554357  11.484667   10.36068758 8.18239896  11.20998409  9.88574571  9.8811874  10.64332788  8.67828643  9.23619936 10.71263899  9.36036772  8.80204902  8.84117879   9.60177677  8.82383074  9.85787872 10.30883419 10.09771435 10.33417508  8.94003225  9.63795622  8.88926589  8.51484154  10.61543214 10.10520145 10.23046826 11.22923654 10.25575855 10.4210496   9.79970778  7.70796076  9.56309629 10.82893108  10.4055698  10.12121772  9.38935918  9.48947921  9.53357322  9.87589518 10.5455508   9.98665703  9.440398    9.67368819  12.94191966 10.01303924 12.14295086  9.58399348 10.92799244 10.4654533  10.14613624  9.29818262  9.25613292 11.59370587   8.62517536 10.29703335  9.11065832 10.68766309  9.86507094 10.58314944 10.65232968  8.13400366 11.0414868 10.16883849  10.23649503 11.51859843  9.4754405  10.88103754  8.6249062   9.64581983  8.80660132 10.3794072 11.7687303  9.6768357   10.83753706 12.39138541  9.45756373 10.4746549  11.44321655 10.70109831  8.36186335  8.99123853 10.7221973  9.25735885  10.11287178  9.77908247 10.05372548 12.32358117  9.09128196 10.27487412  8.31704578  9.67337192 11.1712355 11.33146049  10.44967579  9.58649468  9.5908432  10.53829167 10.16738708 10.45433891 10.79223358 11.3936216  9.27709756  8.91159056   8.67186161  7.83968452 11.00207472 10.61085929 11.15868605 10.13873855  9.29370024 10.49794191 10.49884897 9.77150045   8.80503866 10.08775177 11.38167004 10.42724794 11.11626475 10.68890453 10.49280739  9.53675721  9.74560138 10.34343033  10.19711682  9.20212506  9.06407316 10.07228419 11.06791431 12.10523742  8.72119193 10.04645774 11.47090441 8.92472486  10.04585273 10.41149437  9.90118185  9.02229964  8.66708035 11.53976046 11.40609367  9.73014878  8.94607876 11.562354     9.58552216  9.74172847  9.64220948  9.69459042  9.58460199 11.14917832  9.49543794  9.46369271 10.16544667 9.92277128   9.61975057 11.11679747  9.42894032  9.25751891 11.44948256  8.16601628 10.11500258  9.42431821</a:t>
            </a:r>
            <a:endParaRPr b="0" sz="3200" strike="noStrike">
              <a:latin typeface="Arial"/>
              <a:ea typeface="Arial"/>
              <a:cs typeface="Arial"/>
              <a:sym typeface="Arial"/>
            </a:endParaRPr>
          </a:p>
        </p:txBody>
      </p:sp>
      <p:sp>
        <p:nvSpPr>
          <p:cNvPr id="274" name="Google Shape;274;p53"/>
          <p:cNvSpPr txBox="1"/>
          <p:nvPr/>
        </p:nvSpPr>
        <p:spPr>
          <a:xfrm>
            <a:off x="2612880" y="5140080"/>
            <a:ext cx="4846320" cy="4867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2800" strike="noStrike">
                <a:solidFill>
                  <a:srgbClr val="0066B3"/>
                </a:solidFill>
                <a:latin typeface="Arial"/>
                <a:ea typeface="Arial"/>
                <a:cs typeface="Arial"/>
                <a:sym typeface="Arial"/>
              </a:rPr>
              <a:t>What are these numbers?</a:t>
            </a:r>
            <a:endParaRPr b="0" sz="28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4"/>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Example: 300 numbers (cont.)</a:t>
            </a:r>
            <a:endParaRPr b="0" sz="4400" strike="noStrike">
              <a:latin typeface="Arial"/>
              <a:ea typeface="Arial"/>
              <a:cs typeface="Arial"/>
              <a:sym typeface="Arial"/>
            </a:endParaRPr>
          </a:p>
        </p:txBody>
      </p:sp>
      <p:sp>
        <p:nvSpPr>
          <p:cNvPr id="280" name="Google Shape;280;p54"/>
          <p:cNvSpPr txBox="1"/>
          <p:nvPr/>
        </p:nvSpPr>
        <p:spPr>
          <a:xfrm>
            <a:off x="913825" y="1518475"/>
            <a:ext cx="3776100" cy="3213300"/>
          </a:xfrm>
          <a:prstGeom prst="rect">
            <a:avLst/>
          </a:prstGeom>
          <a:noFill/>
          <a:ln>
            <a:noFill/>
          </a:ln>
        </p:spPr>
        <p:txBody>
          <a:bodyPr anchorCtr="0" anchor="t" bIns="0" lIns="0" spcFirstLastPara="1" rIns="0" wrap="square" tIns="0">
            <a:normAutofit fontScale="85000" lnSpcReduction="10000"/>
          </a:bodyPr>
          <a:lstStyle/>
          <a:p>
            <a:pPr indent="0" lvl="0" marL="0" marR="0" rtl="0" algn="l">
              <a:spcBef>
                <a:spcPts val="0"/>
              </a:spcBef>
              <a:spcAft>
                <a:spcPts val="0"/>
              </a:spcAft>
              <a:buNone/>
            </a:pPr>
            <a:r>
              <a:rPr b="0" lang="en-US" sz="3200" strike="noStrike">
                <a:latin typeface="Arial"/>
                <a:ea typeface="Arial"/>
                <a:cs typeface="Arial"/>
                <a:sym typeface="Arial"/>
              </a:rPr>
              <a:t>Through </a:t>
            </a:r>
            <a:r>
              <a:rPr b="0" i="1" lang="en-US" sz="3200" strike="noStrike">
                <a:latin typeface="Arial"/>
                <a:ea typeface="Arial"/>
                <a:cs typeface="Arial"/>
                <a:sym typeface="Arial"/>
              </a:rPr>
              <a:t>statistical modeling </a:t>
            </a:r>
            <a:r>
              <a:rPr b="0" lang="en-US" sz="3200" strike="noStrike">
                <a:latin typeface="Arial"/>
                <a:ea typeface="Arial"/>
                <a:cs typeface="Arial"/>
                <a:sym typeface="Arial"/>
              </a:rPr>
              <a:t>we can find the data comes from a Normal distribution with mean 10 and standard deviation 1</a:t>
            </a:r>
            <a:endParaRPr b="0" sz="3200" strike="noStrike">
              <a:latin typeface="Arial"/>
              <a:ea typeface="Arial"/>
              <a:cs typeface="Arial"/>
              <a:sym typeface="Arial"/>
            </a:endParaRPr>
          </a:p>
          <a:p>
            <a:pPr indent="-310284" lvl="0" marL="432000" marR="0" rtl="0" algn="l">
              <a:spcBef>
                <a:spcPts val="1417"/>
              </a:spcBef>
              <a:spcAft>
                <a:spcPts val="0"/>
              </a:spcAft>
              <a:buClr>
                <a:srgbClr val="000000"/>
              </a:buClr>
              <a:buSzPct val="45000"/>
              <a:buFont typeface="Noto Sans Symbols"/>
              <a:buChar char="●"/>
            </a:pPr>
            <a:r>
              <a:rPr b="1" lang="en-US" sz="3200" strike="noStrike">
                <a:latin typeface="Arial"/>
                <a:ea typeface="Arial"/>
                <a:cs typeface="Arial"/>
                <a:sym typeface="Arial"/>
              </a:rPr>
              <a:t>Normal(</a:t>
            </a:r>
            <a:r>
              <a:rPr b="1" lang="en-US" sz="3200" strike="noStrike">
                <a:latin typeface="Ubuntu"/>
                <a:ea typeface="Ubuntu"/>
                <a:cs typeface="Ubuntu"/>
                <a:sym typeface="Ubuntu"/>
              </a:rPr>
              <a:t>μ=</a:t>
            </a:r>
            <a:r>
              <a:rPr b="1" lang="en-US" sz="3200" strike="noStrike">
                <a:latin typeface="Arial"/>
                <a:ea typeface="Arial"/>
                <a:cs typeface="Arial"/>
                <a:sym typeface="Arial"/>
              </a:rPr>
              <a:t>10,</a:t>
            </a:r>
            <a:r>
              <a:rPr b="1" lang="en-US" sz="3200" strike="noStrike">
                <a:latin typeface="Ubuntu"/>
                <a:ea typeface="Ubuntu"/>
                <a:cs typeface="Ubuntu"/>
                <a:sym typeface="Ubuntu"/>
              </a:rPr>
              <a:t>σ=</a:t>
            </a:r>
            <a:r>
              <a:rPr b="1" lang="en-US" sz="3200" strike="noStrike">
                <a:latin typeface="Arial"/>
                <a:ea typeface="Arial"/>
                <a:cs typeface="Arial"/>
                <a:sym typeface="Arial"/>
              </a:rPr>
              <a:t>1)</a:t>
            </a:r>
            <a:r>
              <a:rPr b="0" lang="en-US" sz="3200" strike="noStrike">
                <a:latin typeface="Arial"/>
                <a:ea typeface="Arial"/>
                <a:cs typeface="Arial"/>
                <a:sym typeface="Arial"/>
              </a:rPr>
              <a:t> is a </a:t>
            </a:r>
            <a:r>
              <a:rPr b="0" i="1" lang="en-US" sz="3200" strike="noStrike">
                <a:latin typeface="Arial"/>
                <a:ea typeface="Arial"/>
                <a:cs typeface="Arial"/>
                <a:sym typeface="Arial"/>
              </a:rPr>
              <a:t>model</a:t>
            </a:r>
            <a:r>
              <a:rPr b="0" lang="en-US" sz="3200" strike="noStrike">
                <a:latin typeface="Arial"/>
                <a:ea typeface="Arial"/>
                <a:cs typeface="Arial"/>
                <a:sym typeface="Arial"/>
              </a:rPr>
              <a:t> for the data</a:t>
            </a:r>
            <a:endParaRPr b="0" sz="3200" strike="noStrike">
              <a:latin typeface="Arial"/>
              <a:ea typeface="Arial"/>
              <a:cs typeface="Arial"/>
              <a:sym typeface="Arial"/>
            </a:endParaRPr>
          </a:p>
        </p:txBody>
      </p:sp>
      <p:pic>
        <p:nvPicPr>
          <p:cNvPr id="281" name="Google Shape;281;p54"/>
          <p:cNvPicPr preferRelativeResize="0"/>
          <p:nvPr/>
        </p:nvPicPr>
        <p:blipFill rotWithShape="1">
          <a:blip r:embed="rId3">
            <a:alphaModFix/>
          </a:blip>
          <a:srcRect b="0" l="0" r="0" t="0"/>
          <a:stretch/>
        </p:blipFill>
        <p:spPr>
          <a:xfrm>
            <a:off x="5220000" y="1518480"/>
            <a:ext cx="4791240" cy="3276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5" name="Shape 285"/>
        <p:cNvGrpSpPr/>
        <p:nvPr/>
      </p:nvGrpSpPr>
      <p:grpSpPr>
        <a:xfrm>
          <a:off x="0" y="0"/>
          <a:ext cx="0" cy="0"/>
          <a:chOff x="0" y="0"/>
          <a:chExt cx="0" cy="0"/>
        </a:xfrm>
      </p:grpSpPr>
      <p:sp>
        <p:nvSpPr>
          <p:cNvPr id="286" name="Google Shape;286;p55"/>
          <p:cNvSpPr txBox="1"/>
          <p:nvPr/>
        </p:nvSpPr>
        <p:spPr>
          <a:xfrm>
            <a:off x="504000" y="182880"/>
            <a:ext cx="9071700" cy="5394900"/>
          </a:xfrm>
          <a:prstGeom prst="rect">
            <a:avLst/>
          </a:prstGeom>
          <a:noFill/>
          <a:ln>
            <a:noFill/>
          </a:ln>
        </p:spPr>
        <p:txBody>
          <a:bodyPr anchorCtr="0" anchor="t" bIns="0" lIns="0" spcFirstLastPara="1" rIns="0" wrap="square" tIns="0">
            <a:normAutofit/>
          </a:bodyPr>
          <a:lstStyle/>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import numpy as np</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import matplotlib.pyplot as plt</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mu=10</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sigma=1</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sample = np.random.normal(mu, sigma, 300)</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out, bins, ignored = plt.hist(sample, 30, density=True)</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plt.plot(bins, 1/(sigma * np.sqrt(2 * np.pi)) * np.exp( - (bins - mu)**2 / (2 * sigma**2) ), linewidth=2, color='r')</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plt.xlabel("Number")</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plt.ylabel("Frequency")</a:t>
            </a:r>
            <a:endParaRPr b="0" sz="2400" strike="noStrike">
              <a:latin typeface="Arial"/>
              <a:ea typeface="Arial"/>
              <a:cs typeface="Arial"/>
              <a:sym typeface="Arial"/>
            </a:endParaRPr>
          </a:p>
          <a:p>
            <a:pPr indent="0" lvl="0" marL="0" marR="0" rtl="0" algn="l">
              <a:spcBef>
                <a:spcPts val="0"/>
              </a:spcBef>
              <a:spcAft>
                <a:spcPts val="0"/>
              </a:spcAft>
              <a:buNone/>
            </a:pPr>
            <a:r>
              <a:rPr b="0" lang="en-US" sz="2400" strike="noStrike">
                <a:solidFill>
                  <a:srgbClr val="333333"/>
                </a:solidFill>
                <a:latin typeface="Consolas"/>
                <a:ea typeface="Consolas"/>
                <a:cs typeface="Consolas"/>
                <a:sym typeface="Consolas"/>
              </a:rPr>
              <a:t>plt.show()</a:t>
            </a:r>
            <a:endParaRPr b="0" sz="2400" strike="noStrike">
              <a:latin typeface="Arial"/>
              <a:ea typeface="Arial"/>
              <a:cs typeface="Arial"/>
              <a:sym typeface="Arial"/>
            </a:endParaRPr>
          </a:p>
          <a:p>
            <a:pPr indent="0" lvl="0" marL="0" marR="0" rtl="0" algn="l">
              <a:spcBef>
                <a:spcPts val="0"/>
              </a:spcBef>
              <a:spcAft>
                <a:spcPts val="0"/>
              </a:spcAft>
              <a:buNone/>
            </a:pPr>
            <a:r>
              <a:t/>
            </a:r>
            <a:endParaRPr b="0" sz="2400" strike="noStrike">
              <a:latin typeface="Arial"/>
              <a:ea typeface="Arial"/>
              <a:cs typeface="Arial"/>
              <a:sym typeface="Arial"/>
            </a:endParaRPr>
          </a:p>
        </p:txBody>
      </p:sp>
      <p:pic>
        <p:nvPicPr>
          <p:cNvPr id="287" name="Google Shape;287;p55"/>
          <p:cNvPicPr preferRelativeResize="0"/>
          <p:nvPr/>
        </p:nvPicPr>
        <p:blipFill rotWithShape="1">
          <a:blip r:embed="rId3">
            <a:alphaModFix/>
          </a:blip>
          <a:srcRect b="0" l="0" r="0" t="0"/>
          <a:stretch/>
        </p:blipFill>
        <p:spPr>
          <a:xfrm>
            <a:off x="7863840" y="182880"/>
            <a:ext cx="2011680" cy="87264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56"/>
          <p:cNvGrpSpPr/>
          <p:nvPr/>
        </p:nvGrpSpPr>
        <p:grpSpPr>
          <a:xfrm>
            <a:off x="3008174" y="413460"/>
            <a:ext cx="4848826" cy="4398995"/>
            <a:chOff x="3008174" y="413460"/>
            <a:chExt cx="4848826" cy="4398995"/>
          </a:xfrm>
        </p:grpSpPr>
        <p:sp>
          <p:nvSpPr>
            <p:cNvPr id="293" name="Google Shape;293;p56"/>
            <p:cNvSpPr/>
            <p:nvPr/>
          </p:nvSpPr>
          <p:spPr>
            <a:xfrm>
              <a:off x="4528440" y="3182040"/>
              <a:ext cx="3328560" cy="1080"/>
            </a:xfrm>
            <a:custGeom>
              <a:rect b="b" l="l" r="r" t="t"/>
              <a:pathLst>
                <a:path extrusionOk="0" h="21600" w="21600">
                  <a:moveTo>
                    <a:pt x="0" y="0"/>
                  </a:moveTo>
                  <a:lnTo>
                    <a:pt x="21600" y="21600"/>
                  </a:lnTo>
                </a:path>
              </a:pathLst>
            </a:custGeom>
            <a:noFill/>
            <a:ln cap="flat" cmpd="sng" w="25550">
              <a:solidFill>
                <a:srgbClr val="0070C0"/>
              </a:solidFill>
              <a:prstDash val="solid"/>
              <a:round/>
              <a:headEnd len="sm" w="sm" type="none"/>
              <a:tailEnd len="med" w="med" type="triangle"/>
            </a:ln>
          </p:spPr>
        </p:sp>
        <p:sp>
          <p:nvSpPr>
            <p:cNvPr id="294" name="Google Shape;294;p56"/>
            <p:cNvSpPr/>
            <p:nvPr/>
          </p:nvSpPr>
          <p:spPr>
            <a:xfrm rot="-5400000">
              <a:off x="3129120" y="1797120"/>
              <a:ext cx="2768400" cy="1080"/>
            </a:xfrm>
            <a:custGeom>
              <a:rect b="b" l="l" r="r" t="t"/>
              <a:pathLst>
                <a:path extrusionOk="0" h="21600" w="21600">
                  <a:moveTo>
                    <a:pt x="0" y="0"/>
                  </a:moveTo>
                  <a:lnTo>
                    <a:pt x="21600" y="21600"/>
                  </a:lnTo>
                </a:path>
              </a:pathLst>
            </a:custGeom>
            <a:noFill/>
            <a:ln cap="flat" cmpd="sng" w="25550">
              <a:solidFill>
                <a:srgbClr val="0070C0"/>
              </a:solidFill>
              <a:prstDash val="solid"/>
              <a:round/>
              <a:headEnd len="sm" w="sm" type="none"/>
              <a:tailEnd len="med" w="med" type="triangle"/>
            </a:ln>
          </p:spPr>
        </p:sp>
        <p:sp>
          <p:nvSpPr>
            <p:cNvPr id="295" name="Google Shape;295;p56"/>
            <p:cNvSpPr/>
            <p:nvPr/>
          </p:nvSpPr>
          <p:spPr>
            <a:xfrm flipH="1">
              <a:off x="3008174" y="3181871"/>
              <a:ext cx="1504602" cy="1630584"/>
            </a:xfrm>
            <a:custGeom>
              <a:rect b="b" l="l" r="r" t="t"/>
              <a:pathLst>
                <a:path extrusionOk="0" h="21600" w="21600">
                  <a:moveTo>
                    <a:pt x="0" y="0"/>
                  </a:moveTo>
                  <a:lnTo>
                    <a:pt x="21600" y="21600"/>
                  </a:lnTo>
                </a:path>
              </a:pathLst>
            </a:custGeom>
            <a:noFill/>
            <a:ln cap="flat" cmpd="sng" w="25550">
              <a:solidFill>
                <a:srgbClr val="0070C0"/>
              </a:solidFill>
              <a:prstDash val="solid"/>
              <a:round/>
              <a:headEnd len="sm" w="sm" type="none"/>
              <a:tailEnd len="med" w="med" type="triangle"/>
            </a:ln>
          </p:spPr>
        </p:sp>
      </p:grpSp>
      <p:sp>
        <p:nvSpPr>
          <p:cNvPr id="296" name="Google Shape;296;p56"/>
          <p:cNvSpPr/>
          <p:nvPr/>
        </p:nvSpPr>
        <p:spPr>
          <a:xfrm>
            <a:off x="7517520" y="3340080"/>
            <a:ext cx="1629000" cy="8218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0000FF"/>
                </a:solidFill>
                <a:latin typeface="Corbel"/>
                <a:ea typeface="Corbel"/>
                <a:cs typeface="Corbel"/>
                <a:sym typeface="Corbel"/>
              </a:rPr>
              <a:t>Data</a:t>
            </a:r>
            <a:endParaRPr b="0" sz="2400" strike="noStrike">
              <a:latin typeface="Arial"/>
              <a:ea typeface="Arial"/>
              <a:cs typeface="Arial"/>
              <a:sym typeface="Arial"/>
            </a:endParaRPr>
          </a:p>
          <a:p>
            <a:pPr indent="0" lvl="0" marL="0" marR="0" rtl="0" algn="l">
              <a:lnSpc>
                <a:spcPct val="100000"/>
              </a:lnSpc>
              <a:spcBef>
                <a:spcPts val="0"/>
              </a:spcBef>
              <a:spcAft>
                <a:spcPts val="0"/>
              </a:spcAft>
              <a:buNone/>
            </a:pPr>
            <a:r>
              <a:rPr b="1" lang="en-US" sz="2400" strike="noStrike">
                <a:solidFill>
                  <a:srgbClr val="0000FF"/>
                </a:solidFill>
                <a:latin typeface="Corbel"/>
                <a:ea typeface="Corbel"/>
                <a:cs typeface="Corbel"/>
                <a:sym typeface="Corbel"/>
              </a:rPr>
              <a:t>Modalities</a:t>
            </a:r>
            <a:endParaRPr b="0" sz="2400" strike="noStrike">
              <a:latin typeface="Arial"/>
              <a:ea typeface="Arial"/>
              <a:cs typeface="Arial"/>
              <a:sym typeface="Arial"/>
            </a:endParaRPr>
          </a:p>
        </p:txBody>
      </p:sp>
      <p:sp>
        <p:nvSpPr>
          <p:cNvPr id="297" name="Google Shape;297;p56"/>
          <p:cNvSpPr/>
          <p:nvPr/>
        </p:nvSpPr>
        <p:spPr>
          <a:xfrm>
            <a:off x="3931920" y="17280"/>
            <a:ext cx="1708200" cy="456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0000FF"/>
                </a:solidFill>
                <a:latin typeface="Corbel"/>
                <a:ea typeface="Corbel"/>
                <a:cs typeface="Corbel"/>
                <a:sym typeface="Corbel"/>
              </a:rPr>
              <a:t>Challenges</a:t>
            </a:r>
            <a:endParaRPr b="0" sz="2400" strike="noStrike">
              <a:latin typeface="Arial"/>
              <a:ea typeface="Arial"/>
              <a:cs typeface="Arial"/>
              <a:sym typeface="Arial"/>
            </a:endParaRPr>
          </a:p>
        </p:txBody>
      </p:sp>
      <p:sp>
        <p:nvSpPr>
          <p:cNvPr id="298" name="Google Shape;298;p56"/>
          <p:cNvSpPr/>
          <p:nvPr/>
        </p:nvSpPr>
        <p:spPr>
          <a:xfrm>
            <a:off x="2028960" y="4922640"/>
            <a:ext cx="2317680" cy="45612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1" lang="en-US" sz="2400" strike="noStrike">
                <a:solidFill>
                  <a:srgbClr val="0000FF"/>
                </a:solidFill>
                <a:latin typeface="Corbel"/>
                <a:ea typeface="Corbel"/>
                <a:cs typeface="Corbel"/>
                <a:sym typeface="Corbel"/>
              </a:rPr>
              <a:t>Data Operators</a:t>
            </a:r>
            <a:endParaRPr b="0" sz="2400" strike="noStrike">
              <a:latin typeface="Arial"/>
              <a:ea typeface="Arial"/>
              <a:cs typeface="Arial"/>
              <a:sym typeface="Arial"/>
            </a:endParaRPr>
          </a:p>
        </p:txBody>
      </p:sp>
      <p:sp>
        <p:nvSpPr>
          <p:cNvPr id="299" name="Google Shape;299;p56"/>
          <p:cNvSpPr/>
          <p:nvPr/>
        </p:nvSpPr>
        <p:spPr>
          <a:xfrm rot="-2758063">
            <a:off x="3907259" y="3476469"/>
            <a:ext cx="1369083" cy="364283"/>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Ontologies</a:t>
            </a:r>
            <a:endParaRPr b="0" sz="1800" strike="noStrike">
              <a:latin typeface="Arial"/>
              <a:ea typeface="Arial"/>
              <a:cs typeface="Arial"/>
              <a:sym typeface="Arial"/>
            </a:endParaRPr>
          </a:p>
        </p:txBody>
      </p:sp>
      <p:sp>
        <p:nvSpPr>
          <p:cNvPr id="300" name="Google Shape;300;p56"/>
          <p:cNvSpPr/>
          <p:nvPr/>
        </p:nvSpPr>
        <p:spPr>
          <a:xfrm rot="-2798659">
            <a:off x="4454569" y="3520120"/>
            <a:ext cx="1256763" cy="364379"/>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Structured</a:t>
            </a:r>
            <a:endParaRPr b="0" sz="1800" strike="noStrike">
              <a:latin typeface="Arial"/>
              <a:ea typeface="Arial"/>
              <a:cs typeface="Arial"/>
              <a:sym typeface="Arial"/>
            </a:endParaRPr>
          </a:p>
        </p:txBody>
      </p:sp>
      <p:sp>
        <p:nvSpPr>
          <p:cNvPr id="301" name="Google Shape;301;p56"/>
          <p:cNvSpPr/>
          <p:nvPr/>
        </p:nvSpPr>
        <p:spPr>
          <a:xfrm rot="-2799017">
            <a:off x="4942249" y="3517523"/>
            <a:ext cx="1266954" cy="364379"/>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Networks</a:t>
            </a:r>
            <a:endParaRPr b="0" sz="1800" strike="noStrike">
              <a:latin typeface="Arial"/>
              <a:ea typeface="Arial"/>
              <a:cs typeface="Arial"/>
              <a:sym typeface="Arial"/>
            </a:endParaRPr>
          </a:p>
        </p:txBody>
      </p:sp>
      <p:sp>
        <p:nvSpPr>
          <p:cNvPr id="302" name="Google Shape;302;p56"/>
          <p:cNvSpPr/>
          <p:nvPr/>
        </p:nvSpPr>
        <p:spPr>
          <a:xfrm rot="-2798543">
            <a:off x="5781330" y="3406946"/>
            <a:ext cx="717938" cy="364379"/>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Text</a:t>
            </a:r>
            <a:endParaRPr b="0" sz="1800" strike="noStrike">
              <a:latin typeface="Arial"/>
              <a:ea typeface="Arial"/>
              <a:cs typeface="Arial"/>
              <a:sym typeface="Arial"/>
            </a:endParaRPr>
          </a:p>
        </p:txBody>
      </p:sp>
      <p:sp>
        <p:nvSpPr>
          <p:cNvPr id="303" name="Google Shape;303;p56"/>
          <p:cNvSpPr/>
          <p:nvPr/>
        </p:nvSpPr>
        <p:spPr>
          <a:xfrm rot="-2798730">
            <a:off x="5622713" y="3638488"/>
            <a:ext cx="1477472" cy="364379"/>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Multimedia</a:t>
            </a:r>
            <a:endParaRPr b="0" sz="1800" strike="noStrike">
              <a:latin typeface="Arial"/>
              <a:ea typeface="Arial"/>
              <a:cs typeface="Arial"/>
              <a:sym typeface="Arial"/>
            </a:endParaRPr>
          </a:p>
        </p:txBody>
      </p:sp>
      <p:sp>
        <p:nvSpPr>
          <p:cNvPr id="304" name="Google Shape;304;p56"/>
          <p:cNvSpPr/>
          <p:nvPr/>
        </p:nvSpPr>
        <p:spPr>
          <a:xfrm rot="-2799166">
            <a:off x="6607005" y="3459218"/>
            <a:ext cx="1029693" cy="364379"/>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Signals</a:t>
            </a:r>
            <a:endParaRPr b="0" sz="1800" strike="noStrike">
              <a:latin typeface="Arial"/>
              <a:ea typeface="Arial"/>
              <a:cs typeface="Arial"/>
              <a:sym typeface="Arial"/>
            </a:endParaRPr>
          </a:p>
        </p:txBody>
      </p:sp>
      <p:sp>
        <p:nvSpPr>
          <p:cNvPr id="305" name="Google Shape;305;p56"/>
          <p:cNvSpPr/>
          <p:nvPr/>
        </p:nvSpPr>
        <p:spPr>
          <a:xfrm>
            <a:off x="4592526" y="2599200"/>
            <a:ext cx="13425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Scalability</a:t>
            </a:r>
            <a:endParaRPr b="0" sz="1800" strike="noStrike">
              <a:latin typeface="Arial"/>
              <a:ea typeface="Arial"/>
              <a:cs typeface="Arial"/>
              <a:sym typeface="Arial"/>
            </a:endParaRPr>
          </a:p>
        </p:txBody>
      </p:sp>
      <p:sp>
        <p:nvSpPr>
          <p:cNvPr id="306" name="Google Shape;306;p56"/>
          <p:cNvSpPr/>
          <p:nvPr/>
        </p:nvSpPr>
        <p:spPr>
          <a:xfrm>
            <a:off x="4595749" y="2124725"/>
            <a:ext cx="12792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Streaming</a:t>
            </a:r>
            <a:endParaRPr b="0" sz="1800" strike="noStrike">
              <a:latin typeface="Arial"/>
              <a:ea typeface="Arial"/>
              <a:cs typeface="Arial"/>
              <a:sym typeface="Arial"/>
            </a:endParaRPr>
          </a:p>
        </p:txBody>
      </p:sp>
      <p:sp>
        <p:nvSpPr>
          <p:cNvPr id="307" name="Google Shape;307;p56"/>
          <p:cNvSpPr/>
          <p:nvPr/>
        </p:nvSpPr>
        <p:spPr>
          <a:xfrm>
            <a:off x="4602600" y="1649875"/>
            <a:ext cx="10299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Context</a:t>
            </a:r>
            <a:endParaRPr b="0" sz="1800" strike="noStrike">
              <a:latin typeface="Arial"/>
              <a:ea typeface="Arial"/>
              <a:cs typeface="Arial"/>
              <a:sym typeface="Arial"/>
            </a:endParaRPr>
          </a:p>
        </p:txBody>
      </p:sp>
      <p:sp>
        <p:nvSpPr>
          <p:cNvPr id="308" name="Google Shape;308;p56"/>
          <p:cNvSpPr/>
          <p:nvPr/>
        </p:nvSpPr>
        <p:spPr>
          <a:xfrm>
            <a:off x="4590360" y="1175040"/>
            <a:ext cx="88380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Quality</a:t>
            </a:r>
            <a:endParaRPr b="0" sz="1800" strike="noStrike">
              <a:latin typeface="Arial"/>
              <a:ea typeface="Arial"/>
              <a:cs typeface="Arial"/>
              <a:sym typeface="Arial"/>
            </a:endParaRPr>
          </a:p>
        </p:txBody>
      </p:sp>
      <p:sp>
        <p:nvSpPr>
          <p:cNvPr id="309" name="Google Shape;309;p56"/>
          <p:cNvSpPr/>
          <p:nvPr/>
        </p:nvSpPr>
        <p:spPr>
          <a:xfrm>
            <a:off x="4611252" y="700550"/>
            <a:ext cx="8838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Usage</a:t>
            </a:r>
            <a:endParaRPr b="0" sz="1800" strike="noStrike">
              <a:latin typeface="Arial"/>
              <a:ea typeface="Arial"/>
              <a:cs typeface="Arial"/>
              <a:sym typeface="Arial"/>
            </a:endParaRPr>
          </a:p>
        </p:txBody>
      </p:sp>
      <p:sp>
        <p:nvSpPr>
          <p:cNvPr id="310" name="Google Shape;310;p56"/>
          <p:cNvSpPr/>
          <p:nvPr/>
        </p:nvSpPr>
        <p:spPr>
          <a:xfrm>
            <a:off x="3354149" y="3020400"/>
            <a:ext cx="10137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Collect</a:t>
            </a:r>
            <a:endParaRPr b="0" sz="1800" strike="noStrike">
              <a:latin typeface="Arial"/>
              <a:ea typeface="Arial"/>
              <a:cs typeface="Arial"/>
              <a:sym typeface="Arial"/>
            </a:endParaRPr>
          </a:p>
        </p:txBody>
      </p:sp>
      <p:sp>
        <p:nvSpPr>
          <p:cNvPr id="311" name="Google Shape;311;p56"/>
          <p:cNvSpPr/>
          <p:nvPr/>
        </p:nvSpPr>
        <p:spPr>
          <a:xfrm>
            <a:off x="3006524" y="3242875"/>
            <a:ext cx="10932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Prepare</a:t>
            </a:r>
            <a:endParaRPr b="0" sz="1800" strike="noStrike">
              <a:latin typeface="Arial"/>
              <a:ea typeface="Arial"/>
              <a:cs typeface="Arial"/>
              <a:sym typeface="Arial"/>
            </a:endParaRPr>
          </a:p>
        </p:txBody>
      </p:sp>
      <p:sp>
        <p:nvSpPr>
          <p:cNvPr id="312" name="Google Shape;312;p56"/>
          <p:cNvSpPr/>
          <p:nvPr/>
        </p:nvSpPr>
        <p:spPr>
          <a:xfrm>
            <a:off x="2532549" y="3498475"/>
            <a:ext cx="13944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Represent</a:t>
            </a:r>
            <a:endParaRPr b="0" sz="1800" strike="noStrike">
              <a:latin typeface="Arial"/>
              <a:ea typeface="Arial"/>
              <a:cs typeface="Arial"/>
              <a:sym typeface="Arial"/>
            </a:endParaRPr>
          </a:p>
        </p:txBody>
      </p:sp>
      <p:sp>
        <p:nvSpPr>
          <p:cNvPr id="313" name="Google Shape;313;p56"/>
          <p:cNvSpPr/>
          <p:nvPr/>
        </p:nvSpPr>
        <p:spPr>
          <a:xfrm>
            <a:off x="2827440" y="3814560"/>
            <a:ext cx="767880" cy="36468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Model</a:t>
            </a:r>
            <a:endParaRPr b="0" sz="1800" strike="noStrike">
              <a:latin typeface="Arial"/>
              <a:ea typeface="Arial"/>
              <a:cs typeface="Arial"/>
              <a:sym typeface="Arial"/>
            </a:endParaRPr>
          </a:p>
        </p:txBody>
      </p:sp>
      <p:sp>
        <p:nvSpPr>
          <p:cNvPr id="314" name="Google Shape;314;p56"/>
          <p:cNvSpPr/>
          <p:nvPr/>
        </p:nvSpPr>
        <p:spPr>
          <a:xfrm>
            <a:off x="2296152" y="4128125"/>
            <a:ext cx="10137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Reason</a:t>
            </a:r>
            <a:endParaRPr b="0" sz="1800" strike="noStrike">
              <a:latin typeface="Arial"/>
              <a:ea typeface="Arial"/>
              <a:cs typeface="Arial"/>
              <a:sym typeface="Arial"/>
            </a:endParaRPr>
          </a:p>
        </p:txBody>
      </p:sp>
      <p:sp>
        <p:nvSpPr>
          <p:cNvPr id="315" name="Google Shape;315;p56"/>
          <p:cNvSpPr/>
          <p:nvPr/>
        </p:nvSpPr>
        <p:spPr>
          <a:xfrm>
            <a:off x="1978200" y="4447800"/>
            <a:ext cx="1029900" cy="36480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lang="en-US" sz="1800" strike="noStrike">
                <a:solidFill>
                  <a:srgbClr val="000000"/>
                </a:solidFill>
                <a:latin typeface="Corbel"/>
                <a:ea typeface="Corbel"/>
                <a:cs typeface="Corbel"/>
                <a:sym typeface="Corbel"/>
              </a:rPr>
              <a:t>Visualize</a:t>
            </a:r>
            <a:endParaRPr b="0" sz="1800" strike="noStrike">
              <a:latin typeface="Arial"/>
              <a:ea typeface="Arial"/>
              <a:cs typeface="Arial"/>
              <a:sym typeface="Arial"/>
            </a:endParaRPr>
          </a:p>
        </p:txBody>
      </p:sp>
      <p:sp>
        <p:nvSpPr>
          <p:cNvPr id="316" name="Google Shape;316;p56"/>
          <p:cNvSpPr txBox="1"/>
          <p:nvPr/>
        </p:nvSpPr>
        <p:spPr>
          <a:xfrm>
            <a:off x="1349280" y="5304240"/>
            <a:ext cx="7406640" cy="3142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200" strike="noStrike">
                <a:solidFill>
                  <a:srgbClr val="666666"/>
                </a:solidFill>
                <a:latin typeface="Arial"/>
                <a:ea typeface="Arial"/>
                <a:cs typeface="Arial"/>
                <a:sym typeface="Arial"/>
              </a:rPr>
              <a:t>J. Leskovec, A. Rajaraman, J. Ullman: Mining of Massive Datasets, </a:t>
            </a:r>
            <a:r>
              <a:rPr b="0" lang="en-US" sz="1200" u="sng" strike="noStrike">
                <a:solidFill>
                  <a:schemeClr val="hlink"/>
                </a:solidFill>
                <a:latin typeface="Arial"/>
                <a:ea typeface="Arial"/>
                <a:cs typeface="Arial"/>
                <a:sym typeface="Arial"/>
                <a:hlinkClick r:id="rId3"/>
              </a:rPr>
              <a:t>http://www.mmds.org</a:t>
            </a:r>
            <a:r>
              <a:rPr b="0" lang="en-US" sz="1200" strike="noStrike">
                <a:solidFill>
                  <a:srgbClr val="666666"/>
                </a:solidFill>
                <a:latin typeface="Arial"/>
                <a:ea typeface="Arial"/>
                <a:cs typeface="Arial"/>
                <a:sym typeface="Arial"/>
              </a:rPr>
              <a:t> </a:t>
            </a:r>
            <a:endParaRPr b="0" sz="1200"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7"/>
          <p:cNvSpPr txBox="1"/>
          <p:nvPr/>
        </p:nvSpPr>
        <p:spPr>
          <a:xfrm>
            <a:off x="504000" y="10080"/>
            <a:ext cx="9071700" cy="136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Describing vs Predicting</a:t>
            </a:r>
            <a:endParaRPr b="0" sz="4400" strike="noStrike">
              <a:latin typeface="Arial"/>
              <a:ea typeface="Arial"/>
              <a:cs typeface="Arial"/>
              <a:sym typeface="Arial"/>
            </a:endParaRPr>
          </a:p>
        </p:txBody>
      </p:sp>
      <p:sp>
        <p:nvSpPr>
          <p:cNvPr id="322" name="Google Shape;322;p57"/>
          <p:cNvSpPr txBox="1"/>
          <p:nvPr/>
        </p:nvSpPr>
        <p:spPr>
          <a:xfrm>
            <a:off x="504000" y="1466400"/>
            <a:ext cx="9071700" cy="3760800"/>
          </a:xfrm>
          <a:prstGeom prst="rect">
            <a:avLst/>
          </a:prstGeom>
          <a:noFill/>
          <a:ln>
            <a:noFill/>
          </a:ln>
        </p:spPr>
        <p:txBody>
          <a:bodyPr anchorCtr="0" anchor="t" bIns="0" lIns="0" spcFirstLastPara="1" rIns="0" wrap="square" tIns="0">
            <a:normAutofit/>
          </a:bodyPr>
          <a:lstStyle/>
          <a:p>
            <a:pPr indent="-378609" lvl="0" marL="431999" marR="0" rtl="0" algn="l">
              <a:spcBef>
                <a:spcPts val="0"/>
              </a:spcBef>
              <a:spcAft>
                <a:spcPts val="0"/>
              </a:spcAft>
              <a:buClr>
                <a:srgbClr val="000000"/>
              </a:buClr>
              <a:buSzPts val="2300"/>
              <a:buFont typeface="Noto Sans Symbols"/>
              <a:buChar char="●"/>
            </a:pPr>
            <a:r>
              <a:rPr b="1" lang="en-US" sz="2300" strike="noStrike">
                <a:solidFill>
                  <a:srgbClr val="0066B3"/>
                </a:solidFill>
                <a:latin typeface="Arial"/>
                <a:ea typeface="Arial"/>
                <a:cs typeface="Arial"/>
                <a:sym typeface="Arial"/>
              </a:rPr>
              <a:t>Descriptive methods</a:t>
            </a:r>
            <a:endParaRPr b="0" sz="2300" strike="noStrike">
              <a:latin typeface="Arial"/>
              <a:ea typeface="Arial"/>
              <a:cs typeface="Arial"/>
              <a:sym typeface="Arial"/>
            </a:endParaRPr>
          </a:p>
          <a:p>
            <a:pPr indent="-336699"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Find human-interpretable patterns that describe the data</a:t>
            </a:r>
            <a:endParaRPr b="0" i="0" sz="2300" u="none" cap="none" strike="noStrike">
              <a:latin typeface="Arial"/>
              <a:ea typeface="Arial"/>
              <a:cs typeface="Arial"/>
              <a:sym typeface="Arial"/>
            </a:endParaRPr>
          </a:p>
          <a:p>
            <a:pPr indent="-336699"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Example: </a:t>
            </a:r>
            <a:r>
              <a:rPr lang="en-US" sz="2300"/>
              <a:t>c</a:t>
            </a:r>
            <a:r>
              <a:rPr b="0" i="0" lang="en-US" sz="2300" u="none" cap="none" strike="noStrike">
                <a:latin typeface="Arial"/>
                <a:ea typeface="Arial"/>
                <a:cs typeface="Arial"/>
                <a:sym typeface="Arial"/>
              </a:rPr>
              <a:t>lustering, association </a:t>
            </a:r>
            <a:r>
              <a:rPr lang="en-US" sz="2300"/>
              <a:t>rule mining</a:t>
            </a:r>
            <a:endParaRPr b="0" i="0" sz="2300" u="none" cap="none" strike="noStrike">
              <a:latin typeface="Arial"/>
              <a:ea typeface="Arial"/>
              <a:cs typeface="Arial"/>
              <a:sym typeface="Arial"/>
            </a:endParaRPr>
          </a:p>
          <a:p>
            <a:pPr indent="-243989" lvl="0" marL="431999" marR="0" rtl="0" algn="l">
              <a:spcBef>
                <a:spcPts val="1417"/>
              </a:spcBef>
              <a:spcAft>
                <a:spcPts val="0"/>
              </a:spcAft>
              <a:buClr>
                <a:srgbClr val="000000"/>
              </a:buClr>
              <a:buSzPts val="1260"/>
              <a:buFont typeface="Noto Sans Symbols"/>
              <a:buNone/>
            </a:pPr>
            <a:r>
              <a:t/>
            </a:r>
            <a:endParaRPr b="0" sz="2300" strike="noStrike">
              <a:latin typeface="Arial"/>
              <a:ea typeface="Arial"/>
              <a:cs typeface="Arial"/>
              <a:sym typeface="Arial"/>
            </a:endParaRPr>
          </a:p>
          <a:p>
            <a:pPr indent="-378609" lvl="0" marL="431999" marR="0" rtl="0" algn="l">
              <a:spcBef>
                <a:spcPts val="1417"/>
              </a:spcBef>
              <a:spcAft>
                <a:spcPts val="0"/>
              </a:spcAft>
              <a:buClr>
                <a:srgbClr val="000000"/>
              </a:buClr>
              <a:buSzPts val="2300"/>
              <a:buFont typeface="Noto Sans Symbols"/>
              <a:buChar char="●"/>
            </a:pPr>
            <a:r>
              <a:rPr b="1" lang="en-US" sz="2300" strike="noStrike">
                <a:solidFill>
                  <a:srgbClr val="0066B3"/>
                </a:solidFill>
                <a:latin typeface="Arial"/>
                <a:ea typeface="Arial"/>
                <a:cs typeface="Arial"/>
                <a:sym typeface="Arial"/>
              </a:rPr>
              <a:t>Predictive methods</a:t>
            </a:r>
            <a:endParaRPr b="0" sz="2300" strike="noStrike">
              <a:latin typeface="Arial"/>
              <a:ea typeface="Arial"/>
              <a:cs typeface="Arial"/>
              <a:sym typeface="Arial"/>
            </a:endParaRPr>
          </a:p>
          <a:p>
            <a:pPr indent="-336699"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Use some variables to predict unknown or future values of other variables</a:t>
            </a:r>
            <a:endParaRPr b="0" i="0" sz="2300" u="none" cap="none" strike="noStrike">
              <a:latin typeface="Arial"/>
              <a:ea typeface="Arial"/>
              <a:cs typeface="Arial"/>
              <a:sym typeface="Arial"/>
            </a:endParaRPr>
          </a:p>
          <a:p>
            <a:pPr indent="-336699"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Example: recommender systems, </a:t>
            </a:r>
            <a:r>
              <a:rPr lang="en-US" sz="2300"/>
              <a:t>time series forecasting</a:t>
            </a:r>
            <a:endParaRPr b="0" i="0" sz="2300" u="none" cap="none"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8"/>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Characterizing vs Distinguishing</a:t>
            </a:r>
            <a:endParaRPr b="0" sz="4400" strike="noStrike">
              <a:latin typeface="Arial"/>
              <a:ea typeface="Arial"/>
              <a:cs typeface="Arial"/>
              <a:sym typeface="Arial"/>
            </a:endParaRPr>
          </a:p>
        </p:txBody>
      </p:sp>
      <p:sp>
        <p:nvSpPr>
          <p:cNvPr id="328" name="Google Shape;328;p58"/>
          <p:cNvSpPr txBox="1"/>
          <p:nvPr/>
        </p:nvSpPr>
        <p:spPr>
          <a:xfrm>
            <a:off x="504000" y="1466400"/>
            <a:ext cx="9071700" cy="3760800"/>
          </a:xfrm>
          <a:prstGeom prst="rect">
            <a:avLst/>
          </a:prstGeom>
          <a:noFill/>
          <a:ln>
            <a:noFill/>
          </a:ln>
        </p:spPr>
        <p:txBody>
          <a:bodyPr anchorCtr="0" anchor="t" bIns="0" lIns="0" spcFirstLastPara="1" rIns="0" wrap="square" tIns="0">
            <a:noAutofit/>
          </a:bodyPr>
          <a:lstStyle/>
          <a:p>
            <a:pPr indent="-378609" lvl="0" marL="432000" marR="0" rtl="0" algn="l">
              <a:spcBef>
                <a:spcPts val="0"/>
              </a:spcBef>
              <a:spcAft>
                <a:spcPts val="0"/>
              </a:spcAft>
              <a:buClr>
                <a:srgbClr val="000000"/>
              </a:buClr>
              <a:buSzPts val="2300"/>
              <a:buFont typeface="Noto Sans Symbols"/>
              <a:buChar char="●"/>
            </a:pPr>
            <a:r>
              <a:rPr lang="en-US" sz="2300" strike="noStrike">
                <a:solidFill>
                  <a:srgbClr val="0066B3"/>
                </a:solidFill>
              </a:rPr>
              <a:t>Data </a:t>
            </a:r>
            <a:r>
              <a:rPr b="1" lang="en-US" sz="2300" strike="noStrike">
                <a:solidFill>
                  <a:srgbClr val="0066B3"/>
                </a:solidFill>
              </a:rPr>
              <a:t>characterization</a:t>
            </a:r>
            <a:r>
              <a:rPr lang="en-US" sz="2300" strike="noStrike">
                <a:solidFill>
                  <a:srgbClr val="0066B3"/>
                </a:solidFill>
              </a:rPr>
              <a:t> methods</a:t>
            </a:r>
            <a:endParaRPr b="0" sz="2300" strike="noStrike">
              <a:latin typeface="Arial"/>
              <a:ea typeface="Arial"/>
              <a:cs typeface="Arial"/>
              <a:sym typeface="Arial"/>
            </a:endParaRPr>
          </a:p>
          <a:p>
            <a:pPr indent="-336699"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A summary of the general characteristics or features of a target class of data</a:t>
            </a:r>
            <a:endParaRPr b="0" sz="2300" strike="noStrike">
              <a:latin typeface="Arial"/>
              <a:ea typeface="Arial"/>
              <a:cs typeface="Arial"/>
              <a:sym typeface="Arial"/>
            </a:endParaRPr>
          </a:p>
          <a:p>
            <a:pPr indent="-378609" lvl="0" marL="432000" marR="0" rtl="0" algn="l">
              <a:spcBef>
                <a:spcPts val="2200"/>
              </a:spcBef>
              <a:spcAft>
                <a:spcPts val="0"/>
              </a:spcAft>
              <a:buClr>
                <a:srgbClr val="000000"/>
              </a:buClr>
              <a:buSzPts val="2300"/>
              <a:buFont typeface="Noto Sans Symbols"/>
              <a:buChar char="●"/>
            </a:pPr>
            <a:r>
              <a:rPr lang="en-US" sz="2300" strike="noStrike">
                <a:solidFill>
                  <a:srgbClr val="0066B3"/>
                </a:solidFill>
              </a:rPr>
              <a:t>Data </a:t>
            </a:r>
            <a:r>
              <a:rPr b="1" lang="en-US" sz="2300" strike="noStrike">
                <a:solidFill>
                  <a:srgbClr val="0066B3"/>
                </a:solidFill>
              </a:rPr>
              <a:t>discrimination</a:t>
            </a:r>
            <a:r>
              <a:rPr lang="en-US" sz="2300" strike="noStrike">
                <a:solidFill>
                  <a:srgbClr val="0066B3"/>
                </a:solidFill>
              </a:rPr>
              <a:t> methods</a:t>
            </a:r>
            <a:endParaRPr b="0" sz="2300" strike="noStrike">
              <a:latin typeface="Arial"/>
              <a:ea typeface="Arial"/>
              <a:cs typeface="Arial"/>
              <a:sym typeface="Arial"/>
            </a:endParaRPr>
          </a:p>
          <a:p>
            <a:pPr indent="-336700" lvl="1" marL="864000" marR="0" rtl="0" algn="l">
              <a:spcBef>
                <a:spcPts val="1134"/>
              </a:spcBef>
              <a:spcAft>
                <a:spcPts val="0"/>
              </a:spcAft>
              <a:buClr>
                <a:srgbClr val="000000"/>
              </a:buClr>
              <a:buSzPts val="2300"/>
              <a:buFont typeface="Noto Sans Symbols"/>
              <a:buChar char="−"/>
            </a:pPr>
            <a:r>
              <a:rPr b="0" i="0" lang="en-US" sz="2300" u="none" cap="none" strike="noStrike">
                <a:latin typeface="Arial"/>
                <a:ea typeface="Arial"/>
                <a:cs typeface="Arial"/>
                <a:sym typeface="Arial"/>
              </a:rPr>
              <a:t>A comparison of the general features of the target class data objects against the general features of objects from one or multiple </a:t>
            </a:r>
            <a:r>
              <a:rPr b="0" i="0" lang="en-US" sz="2300" u="none" cap="none" strike="noStrike">
                <a:solidFill>
                  <a:srgbClr val="2A6099"/>
                </a:solidFill>
                <a:latin typeface="Arial"/>
                <a:ea typeface="Arial"/>
                <a:cs typeface="Arial"/>
                <a:sym typeface="Arial"/>
              </a:rPr>
              <a:t>contrasting</a:t>
            </a:r>
            <a:r>
              <a:rPr b="0" i="0" lang="en-US" sz="2300" u="none" cap="none" strike="noStrike">
                <a:latin typeface="Arial"/>
                <a:ea typeface="Arial"/>
                <a:cs typeface="Arial"/>
                <a:sym typeface="Arial"/>
              </a:rPr>
              <a:t> classes</a:t>
            </a:r>
            <a:endParaRPr b="0" i="0" sz="2300" u="none" cap="none"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41"/>
          <p:cNvPicPr preferRelativeResize="0"/>
          <p:nvPr/>
        </p:nvPicPr>
        <p:blipFill rotWithShape="1">
          <a:blip r:embed="rId3">
            <a:alphaModFix/>
          </a:blip>
          <a:srcRect b="0" l="0" r="0" t="0"/>
          <a:stretch/>
        </p:blipFill>
        <p:spPr>
          <a:xfrm>
            <a:off x="1463040" y="365760"/>
            <a:ext cx="7223760" cy="4803840"/>
          </a:xfrm>
          <a:prstGeom prst="rect">
            <a:avLst/>
          </a:prstGeom>
          <a:noFill/>
          <a:ln>
            <a:noFill/>
          </a:ln>
        </p:spPr>
      </p:pic>
      <p:sp>
        <p:nvSpPr>
          <p:cNvPr id="179" name="Google Shape;179;p41"/>
          <p:cNvSpPr txBox="1"/>
          <p:nvPr/>
        </p:nvSpPr>
        <p:spPr>
          <a:xfrm>
            <a:off x="7219800" y="5303520"/>
            <a:ext cx="1757880" cy="346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i="1" lang="en-US" sz="1800" u="sng" cap="none" strike="noStrike">
                <a:solidFill>
                  <a:schemeClr val="hlink"/>
                </a:solidFill>
                <a:latin typeface="Arial"/>
                <a:ea typeface="Arial"/>
                <a:cs typeface="Arial"/>
                <a:sym typeface="Arial"/>
                <a:hlinkClick r:id="rId4"/>
              </a:rPr>
              <a:t>Taken (2008)</a:t>
            </a:r>
            <a:endParaRPr b="0" sz="1800"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9"/>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Data mining has several goals</a:t>
            </a:r>
            <a:endParaRPr b="0" sz="4400" strike="noStrike">
              <a:latin typeface="Arial"/>
              <a:ea typeface="Arial"/>
              <a:cs typeface="Arial"/>
              <a:sym typeface="Arial"/>
            </a:endParaRPr>
          </a:p>
        </p:txBody>
      </p:sp>
      <p:sp>
        <p:nvSpPr>
          <p:cNvPr id="334" name="Google Shape;334;p59"/>
          <p:cNvSpPr txBox="1"/>
          <p:nvPr/>
        </p:nvSpPr>
        <p:spPr>
          <a:xfrm>
            <a:off x="504000" y="1542600"/>
            <a:ext cx="9071700" cy="3288300"/>
          </a:xfrm>
          <a:prstGeom prst="rect">
            <a:avLst/>
          </a:prstGeom>
          <a:noFill/>
          <a:ln>
            <a:noFill/>
          </a:ln>
        </p:spPr>
        <p:txBody>
          <a:bodyPr anchorCtr="0" anchor="t" bIns="0" lIns="0" spcFirstLastPara="1" rIns="0" wrap="square" tIns="0">
            <a:normAutofit/>
          </a:bodyPr>
          <a:lstStyle/>
          <a:p>
            <a:pPr indent="-378609" lvl="0" marL="432000" marR="0" rtl="0" algn="l">
              <a:spcBef>
                <a:spcPts val="0"/>
              </a:spcBef>
              <a:spcAft>
                <a:spcPts val="0"/>
              </a:spcAft>
              <a:buClr>
                <a:srgbClr val="000000"/>
              </a:buClr>
              <a:buSzPts val="2300"/>
              <a:buFont typeface="Noto Sans Symbols"/>
              <a:buChar char="●"/>
            </a:pPr>
            <a:r>
              <a:rPr b="0" lang="en-US" sz="2300" strike="noStrike">
                <a:latin typeface="Arial"/>
                <a:ea typeface="Arial"/>
                <a:cs typeface="Arial"/>
                <a:sym typeface="Arial"/>
              </a:rPr>
              <a:t>To produce a </a:t>
            </a:r>
            <a:r>
              <a:rPr b="1" lang="en-US" sz="2300" strike="noStrike">
                <a:solidFill>
                  <a:srgbClr val="0066B3"/>
                </a:solidFill>
                <a:latin typeface="Arial"/>
                <a:ea typeface="Arial"/>
                <a:cs typeface="Arial"/>
                <a:sym typeface="Arial"/>
              </a:rPr>
              <a:t>model</a:t>
            </a:r>
            <a:endParaRPr b="0" sz="2300" strike="noStrike">
              <a:latin typeface="Arial"/>
              <a:ea typeface="Arial"/>
              <a:cs typeface="Arial"/>
              <a:sym typeface="Arial"/>
            </a:endParaRPr>
          </a:p>
          <a:p>
            <a:pPr indent="-336700" lvl="1" marL="864000" marR="0" rtl="0" algn="l">
              <a:spcBef>
                <a:spcPts val="1134"/>
              </a:spcBef>
              <a:spcAft>
                <a:spcPts val="0"/>
              </a:spcAft>
              <a:buClr>
                <a:srgbClr val="000000"/>
              </a:buClr>
              <a:buSzPts val="2300"/>
              <a:buFont typeface="Noto Sans Symbols"/>
              <a:buChar char="−"/>
            </a:pPr>
            <a:r>
              <a:rPr b="0" i="0" lang="en-US" sz="2300" u="none" cap="none" strike="noStrike">
                <a:solidFill>
                  <a:srgbClr val="000000"/>
                </a:solidFill>
                <a:latin typeface="Arial"/>
                <a:ea typeface="Arial"/>
                <a:cs typeface="Arial"/>
                <a:sym typeface="Arial"/>
              </a:rPr>
              <a:t>E.g., a regression model for a numerical variable, or a classification model for a categorical variable</a:t>
            </a:r>
            <a:endParaRPr b="0" i="0" sz="2300" u="none" cap="none" strike="noStrike">
              <a:latin typeface="Arial"/>
              <a:ea typeface="Arial"/>
              <a:cs typeface="Arial"/>
              <a:sym typeface="Arial"/>
            </a:endParaRPr>
          </a:p>
          <a:p>
            <a:pPr indent="-378609" lvl="0" marL="432000" marR="0" rtl="0" algn="l">
              <a:spcBef>
                <a:spcPts val="1417"/>
              </a:spcBef>
              <a:spcAft>
                <a:spcPts val="0"/>
              </a:spcAft>
              <a:buClr>
                <a:srgbClr val="000000"/>
              </a:buClr>
              <a:buSzPts val="2300"/>
              <a:buFont typeface="Noto Sans Symbols"/>
              <a:buChar char="●"/>
            </a:pPr>
            <a:r>
              <a:rPr b="0" lang="en-US" sz="2300" strike="noStrike">
                <a:latin typeface="Arial"/>
                <a:ea typeface="Arial"/>
                <a:cs typeface="Arial"/>
                <a:sym typeface="Arial"/>
              </a:rPr>
              <a:t>To create a </a:t>
            </a:r>
            <a:r>
              <a:rPr b="1" lang="en-US" sz="2300" strike="noStrike">
                <a:solidFill>
                  <a:srgbClr val="0066B3"/>
                </a:solidFill>
                <a:latin typeface="Arial"/>
                <a:ea typeface="Arial"/>
                <a:cs typeface="Arial"/>
                <a:sym typeface="Arial"/>
              </a:rPr>
              <a:t>summary</a:t>
            </a:r>
            <a:endParaRPr b="0" sz="2300" strike="noStrike">
              <a:latin typeface="Arial"/>
              <a:ea typeface="Arial"/>
              <a:cs typeface="Arial"/>
              <a:sym typeface="Arial"/>
            </a:endParaRPr>
          </a:p>
          <a:p>
            <a:pPr indent="-378609" lvl="0" marL="432000" marR="0" rtl="0" algn="l">
              <a:spcBef>
                <a:spcPts val="1417"/>
              </a:spcBef>
              <a:spcAft>
                <a:spcPts val="0"/>
              </a:spcAft>
              <a:buClr>
                <a:srgbClr val="000000"/>
              </a:buClr>
              <a:buSzPts val="2300"/>
              <a:buFont typeface="Noto Sans Symbols"/>
              <a:buChar char="●"/>
            </a:pPr>
            <a:r>
              <a:rPr b="0" lang="en-US" sz="2300" strike="noStrike">
                <a:latin typeface="Arial"/>
                <a:ea typeface="Arial"/>
                <a:cs typeface="Arial"/>
                <a:sym typeface="Arial"/>
              </a:rPr>
              <a:t>To extract </a:t>
            </a:r>
            <a:r>
              <a:rPr b="1" lang="en-US" sz="2300" strike="noStrike">
                <a:solidFill>
                  <a:srgbClr val="0066B3"/>
                </a:solidFill>
                <a:latin typeface="Arial"/>
                <a:ea typeface="Arial"/>
                <a:cs typeface="Arial"/>
                <a:sym typeface="Arial"/>
              </a:rPr>
              <a:t>prominent features</a:t>
            </a:r>
            <a:endParaRPr b="0" sz="2300" strike="noStrike">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0"/>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Example summary: clustering</a:t>
            </a:r>
            <a:endParaRPr b="0" sz="4400" strike="noStrike">
              <a:latin typeface="Arial"/>
              <a:ea typeface="Arial"/>
              <a:cs typeface="Arial"/>
              <a:sym typeface="Arial"/>
            </a:endParaRPr>
          </a:p>
        </p:txBody>
      </p:sp>
      <p:pic>
        <p:nvPicPr>
          <p:cNvPr id="340" name="Google Shape;340;p60"/>
          <p:cNvPicPr preferRelativeResize="0"/>
          <p:nvPr/>
        </p:nvPicPr>
        <p:blipFill rotWithShape="1">
          <a:blip r:embed="rId3">
            <a:alphaModFix/>
          </a:blip>
          <a:srcRect b="0" l="0" r="0" t="0"/>
          <a:stretch/>
        </p:blipFill>
        <p:spPr>
          <a:xfrm>
            <a:off x="2492640" y="1188720"/>
            <a:ext cx="5231880" cy="3737160"/>
          </a:xfrm>
          <a:prstGeom prst="rect">
            <a:avLst/>
          </a:prstGeom>
          <a:noFill/>
          <a:ln>
            <a:noFill/>
          </a:ln>
        </p:spPr>
      </p:pic>
      <p:sp>
        <p:nvSpPr>
          <p:cNvPr id="341" name="Google Shape;341;p60"/>
          <p:cNvSpPr txBox="1"/>
          <p:nvPr/>
        </p:nvSpPr>
        <p:spPr>
          <a:xfrm>
            <a:off x="4504320" y="4865760"/>
            <a:ext cx="144720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Sepal length</a:t>
            </a:r>
            <a:endParaRPr b="0" sz="1800" strike="noStrike">
              <a:latin typeface="Arial"/>
              <a:ea typeface="Arial"/>
              <a:cs typeface="Arial"/>
              <a:sym typeface="Arial"/>
            </a:endParaRPr>
          </a:p>
        </p:txBody>
      </p:sp>
      <p:sp>
        <p:nvSpPr>
          <p:cNvPr id="342" name="Google Shape;342;p60"/>
          <p:cNvSpPr txBox="1"/>
          <p:nvPr/>
        </p:nvSpPr>
        <p:spPr>
          <a:xfrm rot="-5400000">
            <a:off x="1640160" y="2426400"/>
            <a:ext cx="1358640" cy="346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strike="noStrike">
                <a:latin typeface="Arial"/>
                <a:ea typeface="Arial"/>
                <a:cs typeface="Arial"/>
                <a:sym typeface="Arial"/>
              </a:rPr>
              <a:t>Sepal width</a:t>
            </a:r>
            <a:endParaRPr b="0" sz="1800" strike="noStrike">
              <a:latin typeface="Arial"/>
              <a:ea typeface="Arial"/>
              <a:cs typeface="Arial"/>
              <a:sym typeface="Arial"/>
            </a:endParaRPr>
          </a:p>
        </p:txBody>
      </p:sp>
      <p:pic>
        <p:nvPicPr>
          <p:cNvPr id="343" name="Google Shape;343;p60"/>
          <p:cNvPicPr preferRelativeResize="0"/>
          <p:nvPr/>
        </p:nvPicPr>
        <p:blipFill rotWithShape="1">
          <a:blip r:embed="rId4">
            <a:alphaModFix/>
          </a:blip>
          <a:srcRect b="0" l="0" r="66665" t="0"/>
          <a:stretch/>
        </p:blipFill>
        <p:spPr>
          <a:xfrm>
            <a:off x="8159040" y="4363200"/>
            <a:ext cx="1350720" cy="1214640"/>
          </a:xfrm>
          <a:prstGeom prst="rect">
            <a:avLst/>
          </a:prstGeom>
          <a:noFill/>
          <a:ln>
            <a:noFill/>
          </a:ln>
        </p:spPr>
      </p:pic>
      <p:pic>
        <p:nvPicPr>
          <p:cNvPr id="344" name="Google Shape;344;p60"/>
          <p:cNvPicPr preferRelativeResize="0"/>
          <p:nvPr/>
        </p:nvPicPr>
        <p:blipFill rotWithShape="1">
          <a:blip r:embed="rId4">
            <a:alphaModFix/>
          </a:blip>
          <a:srcRect b="0" l="33329" r="33335" t="0"/>
          <a:stretch/>
        </p:blipFill>
        <p:spPr>
          <a:xfrm>
            <a:off x="548640" y="3540240"/>
            <a:ext cx="1350720" cy="1214640"/>
          </a:xfrm>
          <a:prstGeom prst="rect">
            <a:avLst/>
          </a:prstGeom>
          <a:noFill/>
          <a:ln>
            <a:noFill/>
          </a:ln>
        </p:spPr>
      </p:pic>
      <p:pic>
        <p:nvPicPr>
          <p:cNvPr id="345" name="Google Shape;345;p60"/>
          <p:cNvPicPr preferRelativeResize="0"/>
          <p:nvPr/>
        </p:nvPicPr>
        <p:blipFill rotWithShape="1">
          <a:blip r:embed="rId4">
            <a:alphaModFix/>
          </a:blip>
          <a:srcRect b="0" l="67915" r="82" t="0"/>
          <a:stretch/>
        </p:blipFill>
        <p:spPr>
          <a:xfrm>
            <a:off x="8304480" y="1894320"/>
            <a:ext cx="1296720" cy="1214640"/>
          </a:xfrm>
          <a:prstGeom prst="rect">
            <a:avLst/>
          </a:prstGeom>
          <a:noFill/>
          <a:ln>
            <a:noFill/>
          </a:ln>
        </p:spPr>
      </p:pic>
      <p:cxnSp>
        <p:nvCxnSpPr>
          <p:cNvPr id="346" name="Google Shape;346;p60"/>
          <p:cNvCxnSpPr/>
          <p:nvPr/>
        </p:nvCxnSpPr>
        <p:spPr>
          <a:xfrm flipH="1" rot="10800000">
            <a:off x="1737360" y="3200400"/>
            <a:ext cx="1463040" cy="731520"/>
          </a:xfrm>
          <a:prstGeom prst="straightConnector1">
            <a:avLst/>
          </a:prstGeom>
          <a:noFill/>
          <a:ln cap="flat" cmpd="sng" w="9525">
            <a:solidFill>
              <a:srgbClr val="000000"/>
            </a:solidFill>
            <a:prstDash val="solid"/>
            <a:round/>
            <a:headEnd len="sm" w="sm" type="none"/>
            <a:tailEnd len="med" w="med" type="triangle"/>
          </a:ln>
        </p:spPr>
      </p:cxnSp>
      <p:cxnSp>
        <p:nvCxnSpPr>
          <p:cNvPr id="347" name="Google Shape;347;p60"/>
          <p:cNvCxnSpPr/>
          <p:nvPr/>
        </p:nvCxnSpPr>
        <p:spPr>
          <a:xfrm rot="10800000">
            <a:off x="5760720" y="4389120"/>
            <a:ext cx="2398320" cy="548640"/>
          </a:xfrm>
          <a:prstGeom prst="straightConnector1">
            <a:avLst/>
          </a:prstGeom>
          <a:noFill/>
          <a:ln cap="flat" cmpd="sng" w="9525">
            <a:solidFill>
              <a:srgbClr val="000000"/>
            </a:solidFill>
            <a:prstDash val="solid"/>
            <a:round/>
            <a:headEnd len="sm" w="sm" type="none"/>
            <a:tailEnd len="med" w="med" type="triangle"/>
          </a:ln>
        </p:spPr>
      </p:cxnSp>
      <p:cxnSp>
        <p:nvCxnSpPr>
          <p:cNvPr id="348" name="Google Shape;348;p60"/>
          <p:cNvCxnSpPr/>
          <p:nvPr/>
        </p:nvCxnSpPr>
        <p:spPr>
          <a:xfrm flipH="1">
            <a:off x="7315200" y="2468880"/>
            <a:ext cx="989280" cy="274320"/>
          </a:xfrm>
          <a:prstGeom prst="straightConnector1">
            <a:avLst/>
          </a:prstGeom>
          <a:noFill/>
          <a:ln cap="flat" cmpd="sng" w="9525">
            <a:solidFill>
              <a:srgbClr val="000000"/>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1"/>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Picking the right features</a:t>
            </a:r>
            <a:endParaRPr b="0" sz="4400" strike="noStrike">
              <a:latin typeface="Arial"/>
              <a:ea typeface="Arial"/>
              <a:cs typeface="Arial"/>
              <a:sym typeface="Arial"/>
            </a:endParaRPr>
          </a:p>
        </p:txBody>
      </p:sp>
      <p:sp>
        <p:nvSpPr>
          <p:cNvPr id="354" name="Google Shape;354;p61"/>
          <p:cNvSpPr txBox="1"/>
          <p:nvPr/>
        </p:nvSpPr>
        <p:spPr>
          <a:xfrm>
            <a:off x="504000" y="1542600"/>
            <a:ext cx="7359840" cy="3288240"/>
          </a:xfrm>
          <a:prstGeom prst="rect">
            <a:avLst/>
          </a:prstGeom>
          <a:noFill/>
          <a:ln>
            <a:noFill/>
          </a:ln>
        </p:spPr>
        <p:txBody>
          <a:bodyPr anchorCtr="0" anchor="t" bIns="0" lIns="0" spcFirstLastPara="1" rIns="0" wrap="square" tIns="0">
            <a:normAutofit/>
          </a:bodyPr>
          <a:lstStyle/>
          <a:p>
            <a:pPr indent="-378609" lvl="0" marL="432000" marR="0" rtl="0" algn="l">
              <a:spcBef>
                <a:spcPts val="0"/>
              </a:spcBef>
              <a:spcAft>
                <a:spcPts val="0"/>
              </a:spcAft>
              <a:buClr>
                <a:srgbClr val="000000"/>
              </a:buClr>
              <a:buSzPts val="2300"/>
              <a:buFont typeface="Noto Sans Symbols"/>
              <a:buChar char="●"/>
            </a:pPr>
            <a:r>
              <a:rPr b="0" lang="en-US" sz="2300" strike="noStrike">
                <a:latin typeface="Arial"/>
                <a:ea typeface="Arial"/>
                <a:cs typeface="Arial"/>
                <a:sym typeface="Arial"/>
              </a:rPr>
              <a:t>Representing these flowers by their </a:t>
            </a:r>
            <a:r>
              <a:rPr b="1" lang="en-US" sz="2300">
                <a:solidFill>
                  <a:schemeClr val="dk2"/>
                </a:solidFill>
              </a:rPr>
              <a:t>sepal</a:t>
            </a:r>
            <a:r>
              <a:rPr b="1" lang="en-US" sz="2300" strike="noStrike">
                <a:solidFill>
                  <a:schemeClr val="dk2"/>
                </a:solidFill>
              </a:rPr>
              <a:t> length</a:t>
            </a:r>
            <a:r>
              <a:rPr b="0" lang="en-US" sz="2300" strike="noStrike">
                <a:latin typeface="Arial"/>
                <a:ea typeface="Arial"/>
                <a:cs typeface="Arial"/>
                <a:sym typeface="Arial"/>
              </a:rPr>
              <a:t> and </a:t>
            </a:r>
            <a:r>
              <a:rPr b="1" lang="en-US" sz="2300" strike="noStrike">
                <a:solidFill>
                  <a:schemeClr val="dk2"/>
                </a:solidFill>
              </a:rPr>
              <a:t>sepal length</a:t>
            </a:r>
            <a:r>
              <a:rPr b="0" lang="en-US" sz="2300" strike="noStrike">
                <a:latin typeface="Arial"/>
                <a:ea typeface="Arial"/>
                <a:cs typeface="Arial"/>
                <a:sym typeface="Arial"/>
              </a:rPr>
              <a:t> was key</a:t>
            </a:r>
            <a:endParaRPr b="0" sz="2300" strike="noStrike">
              <a:latin typeface="Arial"/>
              <a:ea typeface="Arial"/>
              <a:cs typeface="Arial"/>
              <a:sym typeface="Arial"/>
            </a:endParaRPr>
          </a:p>
          <a:p>
            <a:pPr indent="-336699" lvl="1" marL="864000" marR="0" rtl="0" algn="l">
              <a:spcBef>
                <a:spcPts val="1134"/>
              </a:spcBef>
              <a:spcAft>
                <a:spcPts val="0"/>
              </a:spcAft>
              <a:buSzPts val="2300"/>
              <a:buChar char="−"/>
            </a:pPr>
            <a:r>
              <a:rPr lang="en-US" sz="2300"/>
              <a:t>These come from domain expertise</a:t>
            </a:r>
            <a:endParaRPr sz="2300"/>
          </a:p>
          <a:p>
            <a:pPr indent="-378609" lvl="0" marL="432000" marR="0" rtl="0" algn="l">
              <a:spcBef>
                <a:spcPts val="1417"/>
              </a:spcBef>
              <a:spcAft>
                <a:spcPts val="0"/>
              </a:spcAft>
              <a:buClr>
                <a:srgbClr val="000000"/>
              </a:buClr>
              <a:buSzPts val="2300"/>
              <a:buFont typeface="Noto Sans Symbols"/>
              <a:buChar char="●"/>
            </a:pPr>
            <a:r>
              <a:rPr b="0" lang="en-US" sz="2300" strike="noStrike">
                <a:latin typeface="Arial"/>
                <a:ea typeface="Arial"/>
                <a:cs typeface="Arial"/>
                <a:sym typeface="Arial"/>
              </a:rPr>
              <a:t>Other features such as color or number of leaves may not be so good</a:t>
            </a:r>
            <a:endParaRPr b="0" sz="2300" strike="noStrike">
              <a:latin typeface="Arial"/>
              <a:ea typeface="Arial"/>
              <a:cs typeface="Arial"/>
              <a:sym typeface="Arial"/>
            </a:endParaRPr>
          </a:p>
          <a:p>
            <a:pPr indent="-378609" lvl="0" marL="432000" marR="0" rtl="0" algn="l">
              <a:spcBef>
                <a:spcPts val="1417"/>
              </a:spcBef>
              <a:spcAft>
                <a:spcPts val="0"/>
              </a:spcAft>
              <a:buClr>
                <a:srgbClr val="000000"/>
              </a:buClr>
              <a:buSzPts val="2300"/>
              <a:buFont typeface="Noto Sans Symbols"/>
              <a:buChar char="●"/>
            </a:pPr>
            <a:r>
              <a:rPr b="0" lang="en-US" sz="2300" strike="noStrike">
                <a:latin typeface="Arial"/>
                <a:ea typeface="Arial"/>
                <a:cs typeface="Arial"/>
                <a:sym typeface="Arial"/>
              </a:rPr>
              <a:t>Feature selection is key!</a:t>
            </a:r>
            <a:endParaRPr b="0" sz="2300" strike="noStrike">
              <a:latin typeface="Arial"/>
              <a:ea typeface="Arial"/>
              <a:cs typeface="Arial"/>
              <a:sym typeface="Arial"/>
            </a:endParaRPr>
          </a:p>
        </p:txBody>
      </p:sp>
      <p:pic>
        <p:nvPicPr>
          <p:cNvPr id="355" name="Google Shape;355;p61"/>
          <p:cNvPicPr preferRelativeResize="0"/>
          <p:nvPr/>
        </p:nvPicPr>
        <p:blipFill rotWithShape="1">
          <a:blip r:embed="rId3">
            <a:alphaModFix/>
          </a:blip>
          <a:srcRect b="0" l="0" r="66665" t="0"/>
          <a:stretch/>
        </p:blipFill>
        <p:spPr>
          <a:xfrm>
            <a:off x="8159040" y="4206240"/>
            <a:ext cx="1350720" cy="1214640"/>
          </a:xfrm>
          <a:prstGeom prst="rect">
            <a:avLst/>
          </a:prstGeom>
          <a:noFill/>
          <a:ln>
            <a:noFill/>
          </a:ln>
        </p:spPr>
      </p:pic>
      <p:pic>
        <p:nvPicPr>
          <p:cNvPr id="356" name="Google Shape;356;p61"/>
          <p:cNvPicPr preferRelativeResize="0"/>
          <p:nvPr/>
        </p:nvPicPr>
        <p:blipFill rotWithShape="1">
          <a:blip r:embed="rId3">
            <a:alphaModFix/>
          </a:blip>
          <a:srcRect b="0" l="33329" r="33335" t="0"/>
          <a:stretch/>
        </p:blipFill>
        <p:spPr>
          <a:xfrm>
            <a:off x="8138160" y="1371600"/>
            <a:ext cx="1350720" cy="1214640"/>
          </a:xfrm>
          <a:prstGeom prst="rect">
            <a:avLst/>
          </a:prstGeom>
          <a:noFill/>
          <a:ln>
            <a:noFill/>
          </a:ln>
        </p:spPr>
      </p:pic>
      <p:pic>
        <p:nvPicPr>
          <p:cNvPr id="357" name="Google Shape;357;p61"/>
          <p:cNvPicPr preferRelativeResize="0"/>
          <p:nvPr/>
        </p:nvPicPr>
        <p:blipFill rotWithShape="1">
          <a:blip r:embed="rId3">
            <a:alphaModFix/>
          </a:blip>
          <a:srcRect b="0" l="67915" r="82" t="0"/>
          <a:stretch/>
        </p:blipFill>
        <p:spPr>
          <a:xfrm>
            <a:off x="8177040" y="2772720"/>
            <a:ext cx="1296720" cy="1214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2"/>
          <p:cNvSpPr txBox="1"/>
          <p:nvPr/>
        </p:nvSpPr>
        <p:spPr>
          <a:xfrm>
            <a:off x="504000" y="10080"/>
            <a:ext cx="9071640" cy="9043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Features: a matter of life or death</a:t>
            </a:r>
            <a:endParaRPr b="0" sz="4400" strike="noStrike">
              <a:latin typeface="Arial"/>
              <a:ea typeface="Arial"/>
              <a:cs typeface="Arial"/>
              <a:sym typeface="Arial"/>
            </a:endParaRPr>
          </a:p>
        </p:txBody>
      </p:sp>
      <p:pic>
        <p:nvPicPr>
          <p:cNvPr id="363" name="Google Shape;363;p62"/>
          <p:cNvPicPr preferRelativeResize="0"/>
          <p:nvPr/>
        </p:nvPicPr>
        <p:blipFill rotWithShape="1">
          <a:blip r:embed="rId3">
            <a:alphaModFix/>
          </a:blip>
          <a:srcRect b="5808" l="0" r="0" t="11228"/>
          <a:stretch/>
        </p:blipFill>
        <p:spPr>
          <a:xfrm>
            <a:off x="56160" y="1175040"/>
            <a:ext cx="6361200" cy="3931560"/>
          </a:xfrm>
          <a:prstGeom prst="rect">
            <a:avLst/>
          </a:prstGeom>
          <a:noFill/>
          <a:ln>
            <a:noFill/>
          </a:ln>
        </p:spPr>
      </p:pic>
      <p:pic>
        <p:nvPicPr>
          <p:cNvPr id="364" name="Google Shape;364;p62"/>
          <p:cNvPicPr preferRelativeResize="0"/>
          <p:nvPr/>
        </p:nvPicPr>
        <p:blipFill rotWithShape="1">
          <a:blip r:embed="rId4">
            <a:alphaModFix/>
          </a:blip>
          <a:srcRect b="0" l="0" r="0" t="0"/>
          <a:stretch/>
        </p:blipFill>
        <p:spPr>
          <a:xfrm>
            <a:off x="6725880" y="2467080"/>
            <a:ext cx="2963880" cy="2963880"/>
          </a:xfrm>
          <a:prstGeom prst="rect">
            <a:avLst/>
          </a:prstGeom>
          <a:noFill/>
          <a:ln>
            <a:noFill/>
          </a:ln>
        </p:spPr>
      </p:pic>
      <p:pic>
        <p:nvPicPr>
          <p:cNvPr id="365" name="Google Shape;365;p62"/>
          <p:cNvPicPr preferRelativeResize="0"/>
          <p:nvPr/>
        </p:nvPicPr>
        <p:blipFill rotWithShape="1">
          <a:blip r:embed="rId5">
            <a:alphaModFix/>
          </a:blip>
          <a:srcRect b="33668" l="0" r="0" t="0"/>
          <a:stretch/>
        </p:blipFill>
        <p:spPr>
          <a:xfrm>
            <a:off x="6672240" y="1864800"/>
            <a:ext cx="3063960" cy="365760"/>
          </a:xfrm>
          <a:prstGeom prst="rect">
            <a:avLst/>
          </a:prstGeom>
          <a:noFill/>
          <a:ln>
            <a:noFill/>
          </a:ln>
        </p:spPr>
      </p:pic>
      <p:pic>
        <p:nvPicPr>
          <p:cNvPr id="366" name="Google Shape;366;p62"/>
          <p:cNvPicPr preferRelativeResize="0"/>
          <p:nvPr/>
        </p:nvPicPr>
        <p:blipFill rotWithShape="1">
          <a:blip r:embed="rId6">
            <a:alphaModFix/>
          </a:blip>
          <a:srcRect b="24352" l="0" r="0" t="0"/>
          <a:stretch/>
        </p:blipFill>
        <p:spPr>
          <a:xfrm>
            <a:off x="6695280" y="1133280"/>
            <a:ext cx="2994480" cy="447840"/>
          </a:xfrm>
          <a:prstGeom prst="rect">
            <a:avLst/>
          </a:prstGeom>
          <a:noFill/>
          <a:ln>
            <a:noFill/>
          </a:ln>
        </p:spPr>
      </p:pic>
      <p:grpSp>
        <p:nvGrpSpPr>
          <p:cNvPr id="367" name="Google Shape;367;p62"/>
          <p:cNvGrpSpPr/>
          <p:nvPr/>
        </p:nvGrpSpPr>
        <p:grpSpPr>
          <a:xfrm>
            <a:off x="298440" y="1269360"/>
            <a:ext cx="5106240" cy="2972160"/>
            <a:chOff x="298440" y="1269360"/>
            <a:chExt cx="5106240" cy="2972160"/>
          </a:xfrm>
        </p:grpSpPr>
        <p:pic>
          <p:nvPicPr>
            <p:cNvPr id="368" name="Google Shape;368;p62"/>
            <p:cNvPicPr preferRelativeResize="0"/>
            <p:nvPr/>
          </p:nvPicPr>
          <p:blipFill rotWithShape="1">
            <a:blip r:embed="rId7">
              <a:alphaModFix/>
            </a:blip>
            <a:srcRect b="0" l="0" r="0" t="0"/>
            <a:stretch/>
          </p:blipFill>
          <p:spPr>
            <a:xfrm>
              <a:off x="4129200" y="2016000"/>
              <a:ext cx="483480" cy="645120"/>
            </a:xfrm>
            <a:prstGeom prst="rect">
              <a:avLst/>
            </a:prstGeom>
            <a:noFill/>
            <a:ln>
              <a:noFill/>
            </a:ln>
          </p:spPr>
        </p:pic>
        <p:pic>
          <p:nvPicPr>
            <p:cNvPr id="369" name="Google Shape;369;p62"/>
            <p:cNvPicPr preferRelativeResize="0"/>
            <p:nvPr/>
          </p:nvPicPr>
          <p:blipFill rotWithShape="1">
            <a:blip r:embed="rId7">
              <a:alphaModFix/>
            </a:blip>
            <a:srcRect b="0" l="0" r="0" t="0"/>
            <a:stretch/>
          </p:blipFill>
          <p:spPr>
            <a:xfrm>
              <a:off x="1088640" y="2016360"/>
              <a:ext cx="483840" cy="645120"/>
            </a:xfrm>
            <a:prstGeom prst="rect">
              <a:avLst/>
            </a:prstGeom>
            <a:noFill/>
            <a:ln>
              <a:noFill/>
            </a:ln>
          </p:spPr>
        </p:pic>
        <p:pic>
          <p:nvPicPr>
            <p:cNvPr id="370" name="Google Shape;370;p62"/>
            <p:cNvPicPr preferRelativeResize="0"/>
            <p:nvPr/>
          </p:nvPicPr>
          <p:blipFill rotWithShape="1">
            <a:blip r:embed="rId7">
              <a:alphaModFix/>
            </a:blip>
            <a:srcRect b="0" l="0" r="0" t="0"/>
            <a:stretch/>
          </p:blipFill>
          <p:spPr>
            <a:xfrm>
              <a:off x="1089000" y="2767320"/>
              <a:ext cx="483840" cy="644760"/>
            </a:xfrm>
            <a:prstGeom prst="rect">
              <a:avLst/>
            </a:prstGeom>
            <a:noFill/>
            <a:ln>
              <a:noFill/>
            </a:ln>
          </p:spPr>
        </p:pic>
        <p:pic>
          <p:nvPicPr>
            <p:cNvPr id="371" name="Google Shape;371;p62"/>
            <p:cNvPicPr preferRelativeResize="0"/>
            <p:nvPr/>
          </p:nvPicPr>
          <p:blipFill rotWithShape="1">
            <a:blip r:embed="rId7">
              <a:alphaModFix/>
            </a:blip>
            <a:srcRect b="0" l="0" r="0" t="0"/>
            <a:stretch/>
          </p:blipFill>
          <p:spPr>
            <a:xfrm>
              <a:off x="2590560" y="2767680"/>
              <a:ext cx="483480" cy="644760"/>
            </a:xfrm>
            <a:prstGeom prst="rect">
              <a:avLst/>
            </a:prstGeom>
            <a:noFill/>
            <a:ln>
              <a:noFill/>
            </a:ln>
          </p:spPr>
        </p:pic>
        <p:pic>
          <p:nvPicPr>
            <p:cNvPr id="372" name="Google Shape;372;p62"/>
            <p:cNvPicPr preferRelativeResize="0"/>
            <p:nvPr/>
          </p:nvPicPr>
          <p:blipFill rotWithShape="1">
            <a:blip r:embed="rId7">
              <a:alphaModFix/>
            </a:blip>
            <a:srcRect b="0" l="0" r="0" t="0"/>
            <a:stretch/>
          </p:blipFill>
          <p:spPr>
            <a:xfrm>
              <a:off x="3301560" y="2768040"/>
              <a:ext cx="483840" cy="644760"/>
            </a:xfrm>
            <a:prstGeom prst="rect">
              <a:avLst/>
            </a:prstGeom>
            <a:noFill/>
            <a:ln>
              <a:noFill/>
            </a:ln>
          </p:spPr>
        </p:pic>
        <p:pic>
          <p:nvPicPr>
            <p:cNvPr id="373" name="Google Shape;373;p62"/>
            <p:cNvPicPr preferRelativeResize="0"/>
            <p:nvPr/>
          </p:nvPicPr>
          <p:blipFill rotWithShape="1">
            <a:blip r:embed="rId7">
              <a:alphaModFix/>
            </a:blip>
            <a:srcRect b="0" l="0" r="0" t="0"/>
            <a:stretch/>
          </p:blipFill>
          <p:spPr>
            <a:xfrm>
              <a:off x="4091040" y="2767680"/>
              <a:ext cx="483840" cy="644760"/>
            </a:xfrm>
            <a:prstGeom prst="rect">
              <a:avLst/>
            </a:prstGeom>
            <a:noFill/>
            <a:ln>
              <a:noFill/>
            </a:ln>
          </p:spPr>
        </p:pic>
        <p:pic>
          <p:nvPicPr>
            <p:cNvPr id="374" name="Google Shape;374;p62"/>
            <p:cNvPicPr preferRelativeResize="0"/>
            <p:nvPr/>
          </p:nvPicPr>
          <p:blipFill rotWithShape="1">
            <a:blip r:embed="rId7">
              <a:alphaModFix/>
            </a:blip>
            <a:srcRect b="0" l="0" r="0" t="0"/>
            <a:stretch/>
          </p:blipFill>
          <p:spPr>
            <a:xfrm>
              <a:off x="4920840" y="2768040"/>
              <a:ext cx="483840" cy="644760"/>
            </a:xfrm>
            <a:prstGeom prst="rect">
              <a:avLst/>
            </a:prstGeom>
            <a:noFill/>
            <a:ln>
              <a:noFill/>
            </a:ln>
          </p:spPr>
        </p:pic>
        <p:pic>
          <p:nvPicPr>
            <p:cNvPr id="375" name="Google Shape;375;p62"/>
            <p:cNvPicPr preferRelativeResize="0"/>
            <p:nvPr/>
          </p:nvPicPr>
          <p:blipFill rotWithShape="1">
            <a:blip r:embed="rId7">
              <a:alphaModFix/>
            </a:blip>
            <a:srcRect b="0" l="0" r="0" t="0"/>
            <a:stretch/>
          </p:blipFill>
          <p:spPr>
            <a:xfrm>
              <a:off x="298440" y="1269360"/>
              <a:ext cx="483840" cy="645120"/>
            </a:xfrm>
            <a:prstGeom prst="rect">
              <a:avLst/>
            </a:prstGeom>
            <a:noFill/>
            <a:ln>
              <a:noFill/>
            </a:ln>
          </p:spPr>
        </p:pic>
        <p:pic>
          <p:nvPicPr>
            <p:cNvPr id="376" name="Google Shape;376;p62"/>
            <p:cNvPicPr preferRelativeResize="0"/>
            <p:nvPr/>
          </p:nvPicPr>
          <p:blipFill rotWithShape="1">
            <a:blip r:embed="rId7">
              <a:alphaModFix/>
            </a:blip>
            <a:srcRect b="0" l="0" r="0" t="0"/>
            <a:stretch/>
          </p:blipFill>
          <p:spPr>
            <a:xfrm>
              <a:off x="1760760" y="3596400"/>
              <a:ext cx="483840" cy="64512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2000"/>
                                  </p:stCondLst>
                                  <p:childTnLst>
                                    <p:set>
                                      <p:cBhvr>
                                        <p:cTn dur="1" fill="hold">
                                          <p:stCondLst>
                                            <p:cond delay="0"/>
                                          </p:stCondLst>
                                        </p:cTn>
                                        <p:tgtEl>
                                          <p:spTgt spid="367"/>
                                        </p:tgtEl>
                                        <p:attrNameLst>
                                          <p:attrName>style.visibility</p:attrName>
                                        </p:attrNameLst>
                                      </p:cBhvr>
                                      <p:to>
                                        <p:strVal val="visible"/>
                                      </p:to>
                                    </p:set>
                                    <p:animEffect filter="fade" transition="in">
                                      <p:cBhvr>
                                        <p:cTn dur="25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nvSpPr>
        <p:spPr>
          <a:xfrm>
            <a:off x="504000" y="10080"/>
            <a:ext cx="9071640" cy="10872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Another pattern-finding example</a:t>
            </a:r>
            <a:endParaRPr b="0" sz="4400" strike="noStrike">
              <a:latin typeface="Arial"/>
              <a:ea typeface="Arial"/>
              <a:cs typeface="Arial"/>
              <a:sym typeface="Arial"/>
            </a:endParaRPr>
          </a:p>
        </p:txBody>
      </p:sp>
      <p:pic>
        <p:nvPicPr>
          <p:cNvPr id="382" name="Google Shape;382;p63"/>
          <p:cNvPicPr preferRelativeResize="0"/>
          <p:nvPr/>
        </p:nvPicPr>
        <p:blipFill rotWithShape="1">
          <a:blip r:embed="rId3">
            <a:alphaModFix/>
          </a:blip>
          <a:srcRect b="0" l="0" r="0" t="0"/>
          <a:stretch/>
        </p:blipFill>
        <p:spPr>
          <a:xfrm>
            <a:off x="822960" y="1200240"/>
            <a:ext cx="8321040" cy="3737520"/>
          </a:xfrm>
          <a:prstGeom prst="rect">
            <a:avLst/>
          </a:prstGeom>
          <a:noFill/>
          <a:ln>
            <a:noFill/>
          </a:ln>
        </p:spPr>
      </p:pic>
      <p:sp>
        <p:nvSpPr>
          <p:cNvPr id="383" name="Google Shape;383;p63"/>
          <p:cNvSpPr txBox="1"/>
          <p:nvPr/>
        </p:nvSpPr>
        <p:spPr>
          <a:xfrm>
            <a:off x="165240" y="5228640"/>
            <a:ext cx="9801720" cy="352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400" strike="noStrike">
                <a:solidFill>
                  <a:srgbClr val="808080"/>
                </a:solidFill>
                <a:latin typeface="Arial"/>
                <a:ea typeface="Arial"/>
                <a:cs typeface="Arial"/>
                <a:sym typeface="Arial"/>
              </a:rPr>
              <a:t>Source: </a:t>
            </a:r>
            <a:r>
              <a:rPr b="0" lang="en-US" sz="1400" u="sng" strike="noStrike">
                <a:solidFill>
                  <a:srgbClr val="808080"/>
                </a:solidFill>
                <a:latin typeface="Arial"/>
                <a:ea typeface="Arial"/>
                <a:cs typeface="Arial"/>
                <a:sym typeface="Arial"/>
                <a:hlinkClick r:id="rId4">
                  <a:extLst>
                    <a:ext uri="{A12FA001-AC4F-418D-AE19-62706E023703}">
                      <ahyp:hlinkClr val="tx"/>
                    </a:ext>
                  </a:extLst>
                </a:hlinkClick>
              </a:rPr>
              <a:t>centauro.net (2017)</a:t>
            </a:r>
            <a:endParaRPr b="0" sz="1400" strike="noStrike">
              <a:solidFill>
                <a:srgbClr val="80808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Example: complex features</a:t>
            </a:r>
            <a:endParaRPr b="0" sz="4400" strike="noStrike">
              <a:latin typeface="Arial"/>
              <a:ea typeface="Arial"/>
              <a:cs typeface="Arial"/>
              <a:sym typeface="Arial"/>
            </a:endParaRPr>
          </a:p>
        </p:txBody>
      </p:sp>
      <p:sp>
        <p:nvSpPr>
          <p:cNvPr id="389" name="Google Shape;389;p64"/>
          <p:cNvSpPr txBox="1"/>
          <p:nvPr/>
        </p:nvSpPr>
        <p:spPr>
          <a:xfrm>
            <a:off x="252000" y="1542600"/>
            <a:ext cx="5051520" cy="3395160"/>
          </a:xfrm>
          <a:prstGeom prst="rect">
            <a:avLst/>
          </a:prstGeom>
          <a:noFill/>
          <a:ln>
            <a:noFill/>
          </a:ln>
        </p:spPr>
        <p:txBody>
          <a:bodyPr anchorCtr="0" anchor="t" bIns="0" lIns="0" spcFirstLastPara="1" rIns="0" wrap="square" tIns="0">
            <a:noAutofit/>
          </a:bodyPr>
          <a:lstStyle/>
          <a:p>
            <a:pPr indent="-404009" lvl="0" marL="432000" marR="0" rtl="0" algn="l">
              <a:spcBef>
                <a:spcPts val="0"/>
              </a:spcBef>
              <a:spcAft>
                <a:spcPts val="0"/>
              </a:spcAft>
              <a:buClr>
                <a:srgbClr val="000000"/>
              </a:buClr>
              <a:buSzPts val="2700"/>
              <a:buFont typeface="Noto Sans Symbols"/>
              <a:buChar char="●"/>
            </a:pPr>
            <a:r>
              <a:rPr b="0" lang="en-US" sz="2700" strike="noStrike">
                <a:latin typeface="Arial"/>
                <a:ea typeface="Arial"/>
                <a:cs typeface="Arial"/>
                <a:sym typeface="Arial"/>
              </a:rPr>
              <a:t>Given shopping baskets of previous customers, determine:</a:t>
            </a:r>
            <a:endParaRPr b="0" sz="2700"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1" i="0" lang="en-US" sz="2700" u="none" cap="none" strike="noStrike">
                <a:solidFill>
                  <a:srgbClr val="0066B3"/>
                </a:solidFill>
                <a:latin typeface="Arial"/>
                <a:ea typeface="Arial"/>
                <a:cs typeface="Arial"/>
                <a:sym typeface="Arial"/>
              </a:rPr>
              <a:t>Frequent itemsets</a:t>
            </a:r>
            <a:br>
              <a:rPr b="0" i="0" lang="en-US" sz="2700" u="none" cap="none" strike="noStrike"/>
            </a:br>
            <a:r>
              <a:rPr b="0" i="0" lang="en-US" sz="2700" u="none" cap="none" strike="noStrike">
                <a:latin typeface="Arial"/>
                <a:ea typeface="Arial"/>
                <a:cs typeface="Arial"/>
                <a:sym typeface="Arial"/>
              </a:rPr>
              <a:t>(bought together)</a:t>
            </a:r>
            <a:endParaRPr b="0" i="0" sz="2700" u="none" cap="none"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1" i="0" lang="en-US" sz="2700" u="none" cap="none" strike="noStrike">
                <a:solidFill>
                  <a:srgbClr val="0066B3"/>
                </a:solidFill>
                <a:latin typeface="Arial"/>
                <a:ea typeface="Arial"/>
                <a:cs typeface="Arial"/>
                <a:sym typeface="Arial"/>
              </a:rPr>
              <a:t>Similar items</a:t>
            </a:r>
            <a:br>
              <a:rPr b="0" i="0" lang="en-US" sz="2700" u="none" cap="none" strike="noStrike"/>
            </a:br>
            <a:r>
              <a:rPr b="0" i="0" lang="en-US" sz="2700" u="none" cap="none" strike="noStrike">
                <a:latin typeface="Arial"/>
                <a:ea typeface="Arial"/>
                <a:cs typeface="Arial"/>
                <a:sym typeface="Arial"/>
              </a:rPr>
              <a:t>(e.g., for recommendations)</a:t>
            </a:r>
            <a:endParaRPr b="0" i="0" sz="2700" u="none" cap="none" strike="noStrike">
              <a:latin typeface="Arial"/>
              <a:ea typeface="Arial"/>
              <a:cs typeface="Arial"/>
              <a:sym typeface="Arial"/>
            </a:endParaRPr>
          </a:p>
        </p:txBody>
      </p:sp>
      <p:sp>
        <p:nvSpPr>
          <p:cNvPr id="390" name="Google Shape;390;p64"/>
          <p:cNvSpPr/>
          <p:nvPr/>
        </p:nvSpPr>
        <p:spPr>
          <a:xfrm>
            <a:off x="9575640" y="1280160"/>
            <a:ext cx="391320" cy="54864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4"/>
          <p:cNvSpPr/>
          <p:nvPr/>
        </p:nvSpPr>
        <p:spPr>
          <a:xfrm>
            <a:off x="9484200" y="4297680"/>
            <a:ext cx="482760" cy="91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2" name="Google Shape;392;p64"/>
          <p:cNvPicPr preferRelativeResize="0"/>
          <p:nvPr/>
        </p:nvPicPr>
        <p:blipFill rotWithShape="1">
          <a:blip r:embed="rId3">
            <a:alphaModFix/>
          </a:blip>
          <a:srcRect b="17744" l="14508" r="16138" t="14513"/>
          <a:stretch/>
        </p:blipFill>
        <p:spPr>
          <a:xfrm>
            <a:off x="5761080" y="1280160"/>
            <a:ext cx="3931560" cy="38401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Risk #1: Spurious patterns</a:t>
            </a:r>
            <a:endParaRPr b="0" sz="4400" strike="noStrike">
              <a:latin typeface="Arial"/>
              <a:ea typeface="Arial"/>
              <a:cs typeface="Arial"/>
              <a:sym typeface="Arial"/>
            </a:endParaRPr>
          </a:p>
        </p:txBody>
      </p:sp>
      <p:sp>
        <p:nvSpPr>
          <p:cNvPr id="398" name="Google Shape;398;p65"/>
          <p:cNvSpPr txBox="1"/>
          <p:nvPr/>
        </p:nvSpPr>
        <p:spPr>
          <a:xfrm>
            <a:off x="504000" y="1434600"/>
            <a:ext cx="9071640" cy="2663640"/>
          </a:xfrm>
          <a:prstGeom prst="rect">
            <a:avLst/>
          </a:prstGeom>
          <a:noFill/>
          <a:ln>
            <a:noFill/>
          </a:ln>
        </p:spPr>
        <p:txBody>
          <a:bodyPr anchorCtr="0" anchor="t" bIns="0" lIns="0" spcFirstLastPara="1" rIns="0" wrap="square" tIns="0">
            <a:normAutofit/>
          </a:bodyPr>
          <a:lstStyle/>
          <a:p>
            <a:pPr indent="-404009" lvl="0" marL="432000" marR="0" rtl="0" algn="l">
              <a:spcBef>
                <a:spcPts val="0"/>
              </a:spcBef>
              <a:spcAft>
                <a:spcPts val="0"/>
              </a:spcAft>
              <a:buClr>
                <a:srgbClr val="000000"/>
              </a:buClr>
              <a:buSzPts val="2700"/>
              <a:buFont typeface="Noto Sans Symbols"/>
              <a:buChar char="●"/>
            </a:pPr>
            <a:r>
              <a:rPr b="0" lang="en-US" sz="2700" strike="noStrike">
                <a:latin typeface="Arial"/>
                <a:ea typeface="Arial"/>
                <a:cs typeface="Arial"/>
                <a:sym typeface="Arial"/>
              </a:rPr>
              <a:t>A risk with “Data mining” is that an analyst can “discover” patterns that are </a:t>
            </a:r>
            <a:r>
              <a:rPr b="1" lang="en-US" sz="2700" strike="noStrike">
                <a:latin typeface="Arial"/>
                <a:ea typeface="Arial"/>
                <a:cs typeface="Arial"/>
                <a:sym typeface="Arial"/>
              </a:rPr>
              <a:t>meaningless</a:t>
            </a:r>
            <a:endParaRPr b="0" sz="2700" strike="noStrike">
              <a:latin typeface="Arial"/>
              <a:ea typeface="Arial"/>
              <a:cs typeface="Arial"/>
              <a:sym typeface="Arial"/>
            </a:endParaRPr>
          </a:p>
          <a:p>
            <a:pPr indent="-404009" lvl="0" marL="432000" marR="0" rtl="0" algn="l">
              <a:spcBef>
                <a:spcPts val="1417"/>
              </a:spcBef>
              <a:spcAft>
                <a:spcPts val="0"/>
              </a:spcAft>
              <a:buClr>
                <a:srgbClr val="000000"/>
              </a:buClr>
              <a:buSzPts val="2700"/>
              <a:buFont typeface="Noto Sans Symbols"/>
              <a:buChar char="●"/>
            </a:pPr>
            <a:r>
              <a:rPr b="0" i="1" lang="en-US" sz="2700" strike="noStrike">
                <a:latin typeface="Arial"/>
                <a:ea typeface="Arial"/>
                <a:cs typeface="Arial"/>
                <a:sym typeface="Arial"/>
              </a:rPr>
              <a:t>If you look in more places for interesting patterns than your amount of data will support, you are bound to find something (~Bonferroni principle)</a:t>
            </a:r>
            <a:endParaRPr b="0" sz="2700" strike="noStrike">
              <a:latin typeface="Arial"/>
              <a:ea typeface="Arial"/>
              <a:cs typeface="Arial"/>
              <a:sym typeface="Arial"/>
            </a:endParaRPr>
          </a:p>
        </p:txBody>
      </p:sp>
      <p:pic>
        <p:nvPicPr>
          <p:cNvPr id="399" name="Google Shape;399;p65"/>
          <p:cNvPicPr preferRelativeResize="0"/>
          <p:nvPr/>
        </p:nvPicPr>
        <p:blipFill rotWithShape="1">
          <a:blip r:embed="rId3">
            <a:alphaModFix/>
          </a:blip>
          <a:srcRect b="1336" l="0" r="0" t="0"/>
          <a:stretch/>
        </p:blipFill>
        <p:spPr>
          <a:xfrm>
            <a:off x="6909480" y="3970800"/>
            <a:ext cx="1217160" cy="1698840"/>
          </a:xfrm>
          <a:prstGeom prst="rect">
            <a:avLst/>
          </a:prstGeom>
          <a:noFill/>
          <a:ln>
            <a:noFill/>
          </a:ln>
        </p:spPr>
      </p:pic>
      <p:sp>
        <p:nvSpPr>
          <p:cNvPr id="400" name="Google Shape;400;p65"/>
          <p:cNvSpPr/>
          <p:nvPr/>
        </p:nvSpPr>
        <p:spPr>
          <a:xfrm>
            <a:off x="1569685" y="4016960"/>
            <a:ext cx="4297800" cy="1097400"/>
          </a:xfrm>
          <a:prstGeom prst="wedgeRectCallout">
            <a:avLst>
              <a:gd fmla="val 83940" name="adj1"/>
              <a:gd fmla="val -22276" name="adj2"/>
            </a:avLst>
          </a:prstGeom>
          <a:solidFill>
            <a:srgbClr val="FFE5CA"/>
          </a:solidFill>
          <a:ln cap="flat" cmpd="sng" w="9525">
            <a:solidFill>
              <a:srgbClr val="3465A4"/>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lang="en-US" sz="2200" strike="noStrike">
                <a:latin typeface="Arial"/>
                <a:ea typeface="Arial"/>
                <a:cs typeface="Arial"/>
                <a:sym typeface="Arial"/>
              </a:rPr>
              <a:t>If you interrogate data</a:t>
            </a:r>
            <a:endParaRPr b="0" sz="2200" strike="noStrike">
              <a:latin typeface="Arial"/>
              <a:ea typeface="Arial"/>
              <a:cs typeface="Arial"/>
              <a:sym typeface="Arial"/>
            </a:endParaRPr>
          </a:p>
          <a:p>
            <a:pPr indent="0" lvl="0" marL="0" marR="0" rtl="0" algn="ctr">
              <a:lnSpc>
                <a:spcPct val="100000"/>
              </a:lnSpc>
              <a:spcBef>
                <a:spcPts val="0"/>
              </a:spcBef>
              <a:spcAft>
                <a:spcPts val="0"/>
              </a:spcAft>
              <a:buNone/>
            </a:pPr>
            <a:r>
              <a:rPr b="1" lang="en-US" sz="2200" strike="noStrike">
                <a:latin typeface="Arial"/>
                <a:ea typeface="Arial"/>
                <a:cs typeface="Arial"/>
                <a:sym typeface="Arial"/>
              </a:rPr>
              <a:t>hard enough </a:t>
            </a:r>
            <a:r>
              <a:rPr b="0" lang="en-US" sz="2200" strike="noStrike">
                <a:latin typeface="Arial"/>
                <a:ea typeface="Arial"/>
                <a:cs typeface="Arial"/>
                <a:sym typeface="Arial"/>
              </a:rPr>
              <a:t>it will tell you</a:t>
            </a:r>
            <a:br>
              <a:rPr lang="en-US" sz="1800">
                <a:latin typeface="Arial"/>
                <a:ea typeface="Arial"/>
                <a:cs typeface="Arial"/>
                <a:sym typeface="Arial"/>
              </a:rPr>
            </a:br>
            <a:r>
              <a:rPr b="0" lang="en-US" sz="2200" strike="noStrike">
                <a:latin typeface="Arial"/>
                <a:ea typeface="Arial"/>
                <a:cs typeface="Arial"/>
                <a:sym typeface="Arial"/>
              </a:rPr>
              <a:t>what you want to hear</a:t>
            </a:r>
            <a:endParaRPr b="0" sz="220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104425" y="762250"/>
            <a:ext cx="3744600" cy="4062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lang="en-US" sz="4400">
                <a:solidFill>
                  <a:schemeClr val="dk1"/>
                </a:solidFill>
              </a:rPr>
              <a:t>Risk #1: Spurious patterns</a:t>
            </a:r>
            <a:endParaRPr sz="4400">
              <a:solidFill>
                <a:schemeClr val="dk1"/>
              </a:solidFill>
            </a:endParaRPr>
          </a:p>
          <a:p>
            <a:pPr indent="0" lvl="0" marL="0" rtl="0" algn="l">
              <a:spcBef>
                <a:spcPts val="0"/>
              </a:spcBef>
              <a:spcAft>
                <a:spcPts val="0"/>
              </a:spcAft>
              <a:buNone/>
            </a:pPr>
            <a:r>
              <a:t/>
            </a:r>
            <a:endParaRPr sz="4400"/>
          </a:p>
        </p:txBody>
      </p:sp>
      <p:pic>
        <p:nvPicPr>
          <p:cNvPr id="406" name="Google Shape;406;p66"/>
          <p:cNvPicPr preferRelativeResize="0"/>
          <p:nvPr/>
        </p:nvPicPr>
        <p:blipFill rotWithShape="1">
          <a:blip r:embed="rId3">
            <a:alphaModFix/>
          </a:blip>
          <a:srcRect b="48442" l="0" r="0" t="0"/>
          <a:stretch/>
        </p:blipFill>
        <p:spPr>
          <a:xfrm>
            <a:off x="4268125" y="76875"/>
            <a:ext cx="3806700" cy="5444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67"/>
          <p:cNvPicPr preferRelativeResize="0"/>
          <p:nvPr/>
        </p:nvPicPr>
        <p:blipFill rotWithShape="1">
          <a:blip r:embed="rId3">
            <a:alphaModFix/>
          </a:blip>
          <a:srcRect b="0" l="0" r="0" t="44933"/>
          <a:stretch/>
        </p:blipFill>
        <p:spPr>
          <a:xfrm>
            <a:off x="4714525" y="133900"/>
            <a:ext cx="3569850" cy="5453300"/>
          </a:xfrm>
          <a:prstGeom prst="rect">
            <a:avLst/>
          </a:prstGeom>
          <a:noFill/>
          <a:ln>
            <a:noFill/>
          </a:ln>
        </p:spPr>
      </p:pic>
      <p:sp>
        <p:nvSpPr>
          <p:cNvPr id="412" name="Google Shape;412;p67"/>
          <p:cNvSpPr txBox="1"/>
          <p:nvPr>
            <p:ph type="title"/>
          </p:nvPr>
        </p:nvSpPr>
        <p:spPr>
          <a:xfrm>
            <a:off x="104425" y="762250"/>
            <a:ext cx="3744600" cy="40623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Font typeface="Arial"/>
              <a:buNone/>
            </a:pPr>
            <a:r>
              <a:rPr lang="en-US" sz="4400">
                <a:solidFill>
                  <a:schemeClr val="dk1"/>
                </a:solidFill>
              </a:rPr>
              <a:t>Risk #1: Spurious patterns (cont.)</a:t>
            </a:r>
            <a:endParaRPr sz="4400">
              <a:solidFill>
                <a:schemeClr val="dk1"/>
              </a:solidFill>
            </a:endParaRPr>
          </a:p>
          <a:p>
            <a:pPr indent="0" lvl="0" marL="0" rtl="0" algn="l">
              <a:spcBef>
                <a:spcPts val="0"/>
              </a:spcBef>
              <a:spcAft>
                <a:spcPts val="0"/>
              </a:spcAft>
              <a:buNone/>
            </a:pPr>
            <a:r>
              <a:t/>
            </a:r>
            <a:endParaRPr sz="4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8"/>
          <p:cNvSpPr/>
          <p:nvPr/>
        </p:nvSpPr>
        <p:spPr>
          <a:xfrm>
            <a:off x="6869900" y="3440900"/>
            <a:ext cx="2934300" cy="1493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 name="Google Shape;418;p68"/>
          <p:cNvSpPr txBox="1"/>
          <p:nvPr/>
        </p:nvSpPr>
        <p:spPr>
          <a:xfrm>
            <a:off x="504000" y="10080"/>
            <a:ext cx="9071700" cy="136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Risk #</a:t>
            </a:r>
            <a:r>
              <a:rPr lang="en-US" sz="4400"/>
              <a:t>2</a:t>
            </a:r>
            <a:r>
              <a:rPr b="0" lang="en-US" sz="4400" strike="noStrike">
                <a:latin typeface="Arial"/>
                <a:ea typeface="Arial"/>
                <a:cs typeface="Arial"/>
                <a:sym typeface="Arial"/>
              </a:rPr>
              <a:t>: </a:t>
            </a:r>
            <a:r>
              <a:rPr lang="en-US" sz="4400"/>
              <a:t>Data spills/leaks/breaches</a:t>
            </a:r>
            <a:endParaRPr b="0" sz="4400" strike="noStrike">
              <a:latin typeface="Arial"/>
              <a:ea typeface="Arial"/>
              <a:cs typeface="Arial"/>
              <a:sym typeface="Arial"/>
            </a:endParaRPr>
          </a:p>
        </p:txBody>
      </p:sp>
      <p:sp>
        <p:nvSpPr>
          <p:cNvPr id="419" name="Google Shape;419;p68"/>
          <p:cNvSpPr txBox="1"/>
          <p:nvPr/>
        </p:nvSpPr>
        <p:spPr>
          <a:xfrm>
            <a:off x="252000" y="1506600"/>
            <a:ext cx="6537000" cy="4035300"/>
          </a:xfrm>
          <a:prstGeom prst="rect">
            <a:avLst/>
          </a:prstGeom>
          <a:noFill/>
          <a:ln>
            <a:noFill/>
          </a:ln>
        </p:spPr>
        <p:txBody>
          <a:bodyPr anchorCtr="0" anchor="t" bIns="0" lIns="0" spcFirstLastPara="1" rIns="0" wrap="square" tIns="0">
            <a:normAutofit/>
          </a:bodyPr>
          <a:lstStyle/>
          <a:p>
            <a:pPr indent="-384175" lvl="0" marL="457200" rtl="0" algn="l">
              <a:spcBef>
                <a:spcPts val="0"/>
              </a:spcBef>
              <a:spcAft>
                <a:spcPts val="0"/>
              </a:spcAft>
              <a:buClr>
                <a:srgbClr val="C8102E"/>
              </a:buClr>
              <a:buSzPts val="2450"/>
              <a:buFont typeface="Noto Sans Symbols"/>
              <a:buChar char="●"/>
            </a:pPr>
            <a:r>
              <a:rPr b="1" lang="en-US" sz="2450">
                <a:solidFill>
                  <a:srgbClr val="C8102E"/>
                </a:solidFill>
              </a:rPr>
              <a:t>Unwanted disclosure of personal information</a:t>
            </a:r>
            <a:endParaRPr b="1" sz="2450">
              <a:solidFill>
                <a:srgbClr val="C8102E"/>
              </a:solidFill>
            </a:endParaRPr>
          </a:p>
          <a:p>
            <a:pPr indent="-384175" lvl="0" marL="457200" rtl="0" algn="l">
              <a:spcBef>
                <a:spcPts val="1000"/>
              </a:spcBef>
              <a:spcAft>
                <a:spcPts val="0"/>
              </a:spcAft>
              <a:buClr>
                <a:srgbClr val="274E13"/>
              </a:buClr>
              <a:buSzPts val="2450"/>
              <a:buFont typeface="Noto Sans Symbols"/>
              <a:buChar char="●"/>
            </a:pPr>
            <a:r>
              <a:rPr lang="en-US" sz="2450">
                <a:solidFill>
                  <a:srgbClr val="274E13"/>
                </a:solidFill>
              </a:rPr>
              <a:t>The safest prevention is to avoid collecting large amounts of potentially harmful data</a:t>
            </a:r>
            <a:endParaRPr sz="2450">
              <a:solidFill>
                <a:srgbClr val="274E13"/>
              </a:solidFill>
            </a:endParaRPr>
          </a:p>
          <a:p>
            <a:pPr indent="-384175" lvl="0" marL="457200" rtl="0" algn="l">
              <a:spcBef>
                <a:spcPts val="1000"/>
              </a:spcBef>
              <a:spcAft>
                <a:spcPts val="0"/>
              </a:spcAft>
              <a:buClr>
                <a:schemeClr val="dk1"/>
              </a:buClr>
              <a:buSzPts val="2450"/>
              <a:buFont typeface="Noto Sans Symbols"/>
              <a:buChar char="●"/>
            </a:pPr>
            <a:r>
              <a:rPr lang="en-US" sz="2600"/>
              <a:t>Typical causes</a:t>
            </a:r>
            <a:endParaRPr sz="2600"/>
          </a:p>
          <a:p>
            <a:pPr indent="-339725" lvl="1" marL="914400" rtl="0" algn="l">
              <a:spcBef>
                <a:spcPts val="1000"/>
              </a:spcBef>
              <a:spcAft>
                <a:spcPts val="0"/>
              </a:spcAft>
              <a:buClr>
                <a:schemeClr val="dk1"/>
              </a:buClr>
              <a:buSzPts val="1750"/>
              <a:buFont typeface="Noto Sans Symbols"/>
              <a:buChar char="○"/>
            </a:pPr>
            <a:r>
              <a:rPr lang="en-US" sz="1900"/>
              <a:t>human error,</a:t>
            </a:r>
            <a:endParaRPr sz="1900"/>
          </a:p>
          <a:p>
            <a:pPr indent="-339725" lvl="1" marL="914400" rtl="0" algn="l">
              <a:spcBef>
                <a:spcPts val="1000"/>
              </a:spcBef>
              <a:spcAft>
                <a:spcPts val="0"/>
              </a:spcAft>
              <a:buClr>
                <a:schemeClr val="dk1"/>
              </a:buClr>
              <a:buSzPts val="1750"/>
              <a:buFont typeface="Noto Sans Symbols"/>
              <a:buChar char="○"/>
            </a:pPr>
            <a:r>
              <a:rPr lang="en-US" sz="1900"/>
              <a:t>system vulnerabilities,</a:t>
            </a:r>
            <a:endParaRPr sz="1900"/>
          </a:p>
          <a:p>
            <a:pPr indent="-339725" lvl="1" marL="914400" rtl="0" algn="l">
              <a:spcBef>
                <a:spcPts val="1000"/>
              </a:spcBef>
              <a:spcAft>
                <a:spcPts val="1000"/>
              </a:spcAft>
              <a:buClr>
                <a:schemeClr val="dk1"/>
              </a:buClr>
              <a:buSzPts val="1750"/>
              <a:buFont typeface="Noto Sans Symbols"/>
              <a:buChar char="○"/>
            </a:pPr>
            <a:r>
              <a:rPr lang="en-US" sz="1900"/>
              <a:t>external/internal attacks, </a:t>
            </a:r>
            <a:r>
              <a:rPr lang="en-US" sz="1900"/>
              <a:t>etc.</a:t>
            </a:r>
            <a:endParaRPr sz="1900"/>
          </a:p>
        </p:txBody>
      </p:sp>
      <p:sp>
        <p:nvSpPr>
          <p:cNvPr id="420" name="Google Shape;420;p68"/>
          <p:cNvSpPr txBox="1"/>
          <p:nvPr/>
        </p:nvSpPr>
        <p:spPr>
          <a:xfrm>
            <a:off x="174240" y="5340960"/>
            <a:ext cx="8695500" cy="246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100" strike="noStrike">
                <a:solidFill>
                  <a:srgbClr val="454545"/>
                </a:solidFill>
                <a:latin typeface="Arial"/>
                <a:ea typeface="Arial"/>
                <a:cs typeface="Arial"/>
                <a:sym typeface="Arial"/>
              </a:rPr>
              <a:t>Image: </a:t>
            </a:r>
            <a:r>
              <a:rPr b="0" lang="en-US" sz="1100" u="sng" strike="noStrike">
                <a:solidFill>
                  <a:srgbClr val="454545"/>
                </a:solidFill>
                <a:latin typeface="Arial"/>
                <a:ea typeface="Arial"/>
                <a:cs typeface="Arial"/>
                <a:sym typeface="Arial"/>
                <a:hlinkClick r:id="rId3">
                  <a:extLst>
                    <a:ext uri="{A12FA001-AC4F-418D-AE19-62706E023703}">
                      <ahyp:hlinkClr val="tx"/>
                    </a:ext>
                  </a:extLst>
                </a:hlinkClick>
              </a:rPr>
              <a:t>Enov8</a:t>
            </a:r>
            <a:endParaRPr b="0" sz="1100" strike="noStrike">
              <a:solidFill>
                <a:srgbClr val="454545"/>
              </a:solidFill>
              <a:latin typeface="Arial"/>
              <a:ea typeface="Arial"/>
              <a:cs typeface="Arial"/>
              <a:sym typeface="Arial"/>
            </a:endParaRPr>
          </a:p>
        </p:txBody>
      </p:sp>
      <p:pic>
        <p:nvPicPr>
          <p:cNvPr id="421" name="Google Shape;421;p68"/>
          <p:cNvPicPr preferRelativeResize="0"/>
          <p:nvPr/>
        </p:nvPicPr>
        <p:blipFill>
          <a:blip r:embed="rId4">
            <a:alphaModFix/>
          </a:blip>
          <a:stretch>
            <a:fillRect/>
          </a:stretch>
        </p:blipFill>
        <p:spPr>
          <a:xfrm>
            <a:off x="6893775" y="1506605"/>
            <a:ext cx="2986825" cy="1493413"/>
          </a:xfrm>
          <a:prstGeom prst="rect">
            <a:avLst/>
          </a:prstGeom>
          <a:noFill/>
          <a:ln>
            <a:noFill/>
          </a:ln>
        </p:spPr>
      </p:pic>
      <p:pic>
        <p:nvPicPr>
          <p:cNvPr id="422" name="Google Shape;422;p68"/>
          <p:cNvPicPr preferRelativeResize="0"/>
          <p:nvPr/>
        </p:nvPicPr>
        <p:blipFill>
          <a:blip r:embed="rId5">
            <a:alphaModFix/>
          </a:blip>
          <a:stretch>
            <a:fillRect/>
          </a:stretch>
        </p:blipFill>
        <p:spPr>
          <a:xfrm>
            <a:off x="6893774" y="3489786"/>
            <a:ext cx="1018382" cy="1361398"/>
          </a:xfrm>
          <a:prstGeom prst="rect">
            <a:avLst/>
          </a:prstGeom>
          <a:noFill/>
          <a:ln>
            <a:noFill/>
          </a:ln>
        </p:spPr>
      </p:pic>
      <p:pic>
        <p:nvPicPr>
          <p:cNvPr id="423" name="Google Shape;423;p68"/>
          <p:cNvPicPr preferRelativeResize="0"/>
          <p:nvPr/>
        </p:nvPicPr>
        <p:blipFill rotWithShape="1">
          <a:blip r:embed="rId6">
            <a:alphaModFix/>
          </a:blip>
          <a:srcRect b="0" l="0" r="20445" t="0"/>
          <a:stretch/>
        </p:blipFill>
        <p:spPr>
          <a:xfrm>
            <a:off x="8321726" y="3331025"/>
            <a:ext cx="1482573" cy="1863649"/>
          </a:xfrm>
          <a:prstGeom prst="rect">
            <a:avLst/>
          </a:prstGeom>
          <a:noFill/>
          <a:ln>
            <a:noFill/>
          </a:ln>
        </p:spPr>
      </p:pic>
      <p:sp>
        <p:nvSpPr>
          <p:cNvPr id="424" name="Google Shape;424;p68"/>
          <p:cNvSpPr txBox="1"/>
          <p:nvPr/>
        </p:nvSpPr>
        <p:spPr>
          <a:xfrm>
            <a:off x="7946225" y="3702850"/>
            <a:ext cx="6501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400">
                <a:solidFill>
                  <a:schemeClr val="lt1"/>
                </a:solidFill>
              </a:rPr>
              <a:t>≠</a:t>
            </a:r>
            <a:endParaRPr b="1" sz="64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2"/>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Main Sources</a:t>
            </a:r>
            <a:endParaRPr b="0" sz="4400" strike="noStrike">
              <a:latin typeface="Arial"/>
              <a:ea typeface="Arial"/>
              <a:cs typeface="Arial"/>
              <a:sym typeface="Arial"/>
            </a:endParaRPr>
          </a:p>
        </p:txBody>
      </p:sp>
      <p:sp>
        <p:nvSpPr>
          <p:cNvPr id="185" name="Google Shape;185;p42"/>
          <p:cNvSpPr txBox="1"/>
          <p:nvPr/>
        </p:nvSpPr>
        <p:spPr>
          <a:xfrm>
            <a:off x="504000" y="1542600"/>
            <a:ext cx="9071640" cy="3288240"/>
          </a:xfrm>
          <a:prstGeom prst="rect">
            <a:avLst/>
          </a:prstGeom>
          <a:noFill/>
          <a:ln>
            <a:noFill/>
          </a:ln>
        </p:spPr>
        <p:txBody>
          <a:bodyPr anchorCtr="0" anchor="t" bIns="0" lIns="0" spcFirstLastPara="1" rIns="0" wrap="square" tIns="0">
            <a:normAutofit/>
          </a:bodyPr>
          <a:lstStyle/>
          <a:p>
            <a:pPr indent="-292250" lvl="0" marL="432000" marR="0" rtl="0" algn="l">
              <a:spcBef>
                <a:spcPts val="0"/>
              </a:spcBef>
              <a:spcAft>
                <a:spcPts val="0"/>
              </a:spcAft>
              <a:buClr>
                <a:srgbClr val="000000"/>
              </a:buClr>
              <a:buSzPts val="940"/>
              <a:buChar char="●"/>
            </a:pPr>
            <a:r>
              <a:rPr lang="en-US" sz="2700" strike="noStrike"/>
              <a:t>Data Mining, The Textbook (2015) by Charu Aggarwal (Chapter 1) + </a:t>
            </a:r>
            <a:r>
              <a:rPr lang="en-US" sz="2700" u="sng" strike="noStrike">
                <a:solidFill>
                  <a:schemeClr val="hlink"/>
                </a:solidFill>
                <a:hlinkClick r:id="rId3"/>
              </a:rPr>
              <a:t>slides by Lijun Zhang</a:t>
            </a:r>
            <a:endParaRPr sz="2700" strike="noStrike"/>
          </a:p>
          <a:p>
            <a:pPr indent="-292250" lvl="0" marL="432000" marR="0" rtl="0" algn="l">
              <a:spcBef>
                <a:spcPts val="1417"/>
              </a:spcBef>
              <a:spcAft>
                <a:spcPts val="0"/>
              </a:spcAft>
              <a:buClr>
                <a:srgbClr val="000000"/>
              </a:buClr>
              <a:buSzPts val="940"/>
              <a:buChar char="●"/>
            </a:pPr>
            <a:r>
              <a:rPr lang="en-US" sz="2700" strike="noStrike"/>
              <a:t>Mining of Massive Datasets, 2</a:t>
            </a:r>
            <a:r>
              <a:rPr baseline="30000" lang="en-US" sz="2700" strike="noStrike"/>
              <a:t>nd</a:t>
            </a:r>
            <a:r>
              <a:rPr lang="en-US" sz="2700" strike="noStrike"/>
              <a:t> edition (2014) by Leskovec et al. (</a:t>
            </a:r>
            <a:r>
              <a:rPr lang="en-US" sz="2700" u="sng" strike="noStrike">
                <a:solidFill>
                  <a:schemeClr val="hlink"/>
                </a:solidFill>
                <a:hlinkClick r:id="rId4"/>
              </a:rPr>
              <a:t>Chapter 1</a:t>
            </a:r>
            <a:r>
              <a:rPr lang="en-US" sz="2700" strike="noStrike"/>
              <a:t>)</a:t>
            </a:r>
            <a:endParaRPr sz="2700" strike="noStrike"/>
          </a:p>
          <a:p>
            <a:pPr indent="-292250" lvl="0" marL="432000" marR="0" rtl="0" algn="l">
              <a:spcBef>
                <a:spcPts val="1417"/>
              </a:spcBef>
              <a:spcAft>
                <a:spcPts val="0"/>
              </a:spcAft>
              <a:buClr>
                <a:srgbClr val="000000"/>
              </a:buClr>
              <a:buSzPts val="940"/>
              <a:buChar char="●"/>
            </a:pPr>
            <a:r>
              <a:rPr lang="en-US" sz="2700" strike="noStrike"/>
              <a:t>Data Mining Concepts and Techniques, 3</a:t>
            </a:r>
            <a:r>
              <a:rPr baseline="30000" lang="en-US" sz="2700" strike="noStrike"/>
              <a:t>rd</a:t>
            </a:r>
            <a:r>
              <a:rPr lang="en-US" sz="2700" strike="noStrike"/>
              <a:t> edition (2011) by Han et al. (Chapters 1-2)</a:t>
            </a:r>
            <a:endParaRPr sz="2700" strike="noStrike"/>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9"/>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Risk #</a:t>
            </a:r>
            <a:r>
              <a:rPr lang="en-US" sz="4400"/>
              <a:t>3</a:t>
            </a:r>
            <a:r>
              <a:rPr b="0" lang="en-US" sz="4400" strike="noStrike">
                <a:latin typeface="Arial"/>
                <a:ea typeface="Arial"/>
                <a:cs typeface="Arial"/>
                <a:sym typeface="Arial"/>
              </a:rPr>
              <a:t>: </a:t>
            </a:r>
            <a:r>
              <a:rPr lang="en-US" sz="4400"/>
              <a:t>Surveillance</a:t>
            </a:r>
            <a:endParaRPr b="0" sz="4400" strike="noStrike">
              <a:latin typeface="Arial"/>
              <a:ea typeface="Arial"/>
              <a:cs typeface="Arial"/>
              <a:sym typeface="Arial"/>
            </a:endParaRPr>
          </a:p>
        </p:txBody>
      </p:sp>
      <p:sp>
        <p:nvSpPr>
          <p:cNvPr id="430" name="Google Shape;430;p69"/>
          <p:cNvSpPr txBox="1"/>
          <p:nvPr/>
        </p:nvSpPr>
        <p:spPr>
          <a:xfrm>
            <a:off x="252000" y="1506600"/>
            <a:ext cx="6537000" cy="4035300"/>
          </a:xfrm>
          <a:prstGeom prst="rect">
            <a:avLst/>
          </a:prstGeom>
          <a:noFill/>
          <a:ln>
            <a:noFill/>
          </a:ln>
        </p:spPr>
        <p:txBody>
          <a:bodyPr anchorCtr="0" anchor="t" bIns="0" lIns="0" spcFirstLastPara="1" rIns="0" wrap="square" tIns="0">
            <a:normAutofit fontScale="77500" lnSpcReduction="10000"/>
          </a:bodyPr>
          <a:lstStyle/>
          <a:p>
            <a:pPr indent="-303425" lvl="0" marL="431999" marR="0" rtl="0" algn="l">
              <a:spcBef>
                <a:spcPts val="0"/>
              </a:spcBef>
              <a:spcAft>
                <a:spcPts val="0"/>
              </a:spcAft>
              <a:buClr>
                <a:srgbClr val="000000"/>
              </a:buClr>
              <a:buSzPct val="45000"/>
              <a:buFont typeface="Noto Sans Symbols"/>
              <a:buChar char="●"/>
            </a:pPr>
            <a:r>
              <a:rPr b="0" lang="en-US" sz="3200" strike="noStrike">
                <a:latin typeface="Arial"/>
                <a:ea typeface="Arial"/>
                <a:cs typeface="Arial"/>
                <a:sym typeface="Arial"/>
              </a:rPr>
              <a:t>Attention-grabbing evil actions are also very rare, with consequences:</a:t>
            </a:r>
            <a:endParaRPr b="0" sz="3200" strike="noStrike">
              <a:latin typeface="Arial"/>
              <a:ea typeface="Arial"/>
              <a:cs typeface="Arial"/>
              <a:sym typeface="Arial"/>
            </a:endParaRPr>
          </a:p>
          <a:p>
            <a:pPr indent="-293996" lvl="1" marL="864000" marR="0" rtl="0" algn="l">
              <a:spcBef>
                <a:spcPts val="1134"/>
              </a:spcBef>
              <a:spcAft>
                <a:spcPts val="0"/>
              </a:spcAft>
              <a:buClr>
                <a:srgbClr val="000000"/>
              </a:buClr>
              <a:buSzPct val="75000"/>
              <a:buFont typeface="Noto Sans Symbols"/>
              <a:buChar char="−"/>
            </a:pPr>
            <a:r>
              <a:rPr b="0" i="0" lang="en-US" sz="2800" u="none" cap="none" strike="noStrike">
                <a:latin typeface="Arial"/>
                <a:ea typeface="Arial"/>
                <a:cs typeface="Arial"/>
                <a:sym typeface="Arial"/>
              </a:rPr>
              <a:t>Suppose 1 in a million in a suicide bomber</a:t>
            </a:r>
            <a:endParaRPr b="0" i="0" sz="2800" u="none" cap="none" strike="noStrike">
              <a:latin typeface="Arial"/>
              <a:ea typeface="Arial"/>
              <a:cs typeface="Arial"/>
              <a:sym typeface="Arial"/>
            </a:endParaRPr>
          </a:p>
          <a:p>
            <a:pPr indent="-293996" lvl="1" marL="864000" marR="0" rtl="0" algn="l">
              <a:spcBef>
                <a:spcPts val="1134"/>
              </a:spcBef>
              <a:spcAft>
                <a:spcPts val="0"/>
              </a:spcAft>
              <a:buClr>
                <a:srgbClr val="000000"/>
              </a:buClr>
              <a:buSzPct val="75000"/>
              <a:buFont typeface="Noto Sans Symbols"/>
              <a:buChar char="−"/>
            </a:pPr>
            <a:r>
              <a:rPr b="0" i="0" lang="en-US" sz="2800" u="none" cap="none" strike="noStrike">
                <a:latin typeface="Arial"/>
                <a:ea typeface="Arial"/>
                <a:cs typeface="Arial"/>
                <a:sym typeface="Arial"/>
              </a:rPr>
              <a:t>Catching one suicide bomber a year on average means examining 999.999 innocent people</a:t>
            </a:r>
            <a:endParaRPr b="0" i="0" sz="2800" u="none" cap="none" strike="noStrike">
              <a:latin typeface="Arial"/>
              <a:ea typeface="Arial"/>
              <a:cs typeface="Arial"/>
              <a:sym typeface="Arial"/>
            </a:endParaRPr>
          </a:p>
          <a:p>
            <a:pPr indent="-303425" lvl="0" marL="431999" marR="0" rtl="0" algn="l">
              <a:spcBef>
                <a:spcPts val="1417"/>
              </a:spcBef>
              <a:spcAft>
                <a:spcPts val="0"/>
              </a:spcAft>
              <a:buClr>
                <a:srgbClr val="000000"/>
              </a:buClr>
              <a:buSzPct val="45000"/>
              <a:buFont typeface="Noto Sans Symbols"/>
              <a:buChar char="●"/>
            </a:pPr>
            <a:r>
              <a:rPr b="0" lang="en-US" sz="3200" strike="noStrike">
                <a:solidFill>
                  <a:srgbClr val="C9211E"/>
                </a:solidFill>
                <a:latin typeface="Arial"/>
                <a:ea typeface="Arial"/>
                <a:cs typeface="Arial"/>
                <a:sym typeface="Arial"/>
              </a:rPr>
              <a:t>A system with 1% false positive rate will flag ~10K people as potential suicide bombers</a:t>
            </a:r>
            <a:endParaRPr b="0" sz="3200" strike="noStrike">
              <a:latin typeface="Arial"/>
              <a:ea typeface="Arial"/>
              <a:cs typeface="Arial"/>
              <a:sym typeface="Arial"/>
            </a:endParaRPr>
          </a:p>
          <a:p>
            <a:pPr indent="-232559" lvl="0" marL="431999" marR="0" rtl="0" algn="l">
              <a:spcBef>
                <a:spcPts val="1417"/>
              </a:spcBef>
              <a:spcAft>
                <a:spcPts val="0"/>
              </a:spcAft>
              <a:buClr>
                <a:srgbClr val="000000"/>
              </a:buClr>
              <a:buSzPct val="45000"/>
              <a:buFont typeface="Noto Sans Symbols"/>
              <a:buNone/>
            </a:pPr>
            <a:r>
              <a:t/>
            </a:r>
            <a:endParaRPr b="0" sz="3200" strike="noStrike">
              <a:latin typeface="Arial"/>
              <a:ea typeface="Arial"/>
              <a:cs typeface="Arial"/>
              <a:sym typeface="Arial"/>
            </a:endParaRPr>
          </a:p>
        </p:txBody>
      </p:sp>
      <p:pic>
        <p:nvPicPr>
          <p:cNvPr id="431" name="Google Shape;431;p69"/>
          <p:cNvPicPr preferRelativeResize="0"/>
          <p:nvPr/>
        </p:nvPicPr>
        <p:blipFill rotWithShape="1">
          <a:blip r:embed="rId3">
            <a:alphaModFix/>
          </a:blip>
          <a:srcRect b="0" l="0" r="0" t="0"/>
          <a:stretch/>
        </p:blipFill>
        <p:spPr>
          <a:xfrm>
            <a:off x="7187760" y="1587240"/>
            <a:ext cx="2811960" cy="3749400"/>
          </a:xfrm>
          <a:prstGeom prst="rect">
            <a:avLst/>
          </a:prstGeom>
          <a:noFill/>
          <a:ln>
            <a:noFill/>
          </a:ln>
        </p:spPr>
      </p:pic>
      <p:sp>
        <p:nvSpPr>
          <p:cNvPr id="432" name="Google Shape;432;p69"/>
          <p:cNvSpPr txBox="1"/>
          <p:nvPr/>
        </p:nvSpPr>
        <p:spPr>
          <a:xfrm>
            <a:off x="174240" y="5340960"/>
            <a:ext cx="8695440" cy="2458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100" strike="noStrike">
                <a:solidFill>
                  <a:srgbClr val="454545"/>
                </a:solidFill>
                <a:latin typeface="Arial"/>
                <a:ea typeface="Arial"/>
                <a:cs typeface="Arial"/>
                <a:sym typeface="Arial"/>
              </a:rPr>
              <a:t>Image: </a:t>
            </a:r>
            <a:r>
              <a:rPr b="0" lang="en-US" sz="1100" u="sng" strike="noStrike">
                <a:solidFill>
                  <a:srgbClr val="454545"/>
                </a:solidFill>
                <a:latin typeface="Arial"/>
                <a:ea typeface="Arial"/>
                <a:cs typeface="Arial"/>
                <a:sym typeface="Arial"/>
                <a:hlinkClick r:id="rId4">
                  <a:extLst>
                    <a:ext uri="{A12FA001-AC4F-418D-AE19-62706E023703}">
                      <ahyp:hlinkClr val="tx"/>
                    </a:ext>
                  </a:extLst>
                </a:hlinkClick>
              </a:rPr>
              <a:t>Red Bubble</a:t>
            </a:r>
            <a:endParaRPr b="0" sz="1100" strike="noStrike">
              <a:solidFill>
                <a:srgbClr val="454545"/>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0"/>
          <p:cNvSpPr txBox="1"/>
          <p:nvPr/>
        </p:nvSpPr>
        <p:spPr>
          <a:xfrm>
            <a:off x="0" y="10080"/>
            <a:ext cx="1008000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Data mining (DM) vs other disciplines</a:t>
            </a:r>
            <a:endParaRPr b="0" sz="4400" strike="noStrike">
              <a:latin typeface="Arial"/>
              <a:ea typeface="Arial"/>
              <a:cs typeface="Arial"/>
              <a:sym typeface="Arial"/>
            </a:endParaRPr>
          </a:p>
        </p:txBody>
      </p:sp>
      <p:sp>
        <p:nvSpPr>
          <p:cNvPr id="438" name="Google Shape;438;p70"/>
          <p:cNvSpPr txBox="1"/>
          <p:nvPr/>
        </p:nvSpPr>
        <p:spPr>
          <a:xfrm>
            <a:off x="504000" y="1618800"/>
            <a:ext cx="9097200" cy="3288300"/>
          </a:xfrm>
          <a:prstGeom prst="rect">
            <a:avLst/>
          </a:prstGeom>
          <a:noFill/>
          <a:ln>
            <a:noFill/>
          </a:ln>
        </p:spPr>
        <p:txBody>
          <a:bodyPr anchorCtr="0" anchor="t" bIns="0" lIns="0" spcFirstLastPara="1" rIns="0" wrap="square" tIns="0">
            <a:normAutofit fontScale="92500" lnSpcReduction="20000"/>
          </a:bodyPr>
          <a:lstStyle/>
          <a:p>
            <a:pPr indent="0" lvl="0" marL="0" marR="0" rtl="0" algn="l">
              <a:spcBef>
                <a:spcPts val="0"/>
              </a:spcBef>
              <a:spcAft>
                <a:spcPts val="0"/>
              </a:spcAft>
              <a:buNone/>
            </a:pPr>
            <a:r>
              <a:rPr i="1" lang="en-US" sz="3200"/>
              <a:t>If you study …</a:t>
            </a:r>
            <a:endParaRPr i="1" sz="3200"/>
          </a:p>
          <a:p>
            <a:pPr indent="0" lvl="0" marL="0" marR="0" rtl="0" algn="l">
              <a:spcBef>
                <a:spcPts val="0"/>
              </a:spcBef>
              <a:spcAft>
                <a:spcPts val="0"/>
              </a:spcAft>
              <a:buNone/>
            </a:pPr>
            <a:r>
              <a:t/>
            </a:r>
            <a:endParaRPr i="1" sz="3200"/>
          </a:p>
          <a:p>
            <a:pPr indent="-317141" lvl="0" marL="432000" marR="0" rtl="0" algn="l">
              <a:spcBef>
                <a:spcPts val="0"/>
              </a:spcBef>
              <a:spcAft>
                <a:spcPts val="0"/>
              </a:spcAft>
              <a:buClr>
                <a:srgbClr val="000000"/>
              </a:buClr>
              <a:buSzPct val="45000"/>
              <a:buFont typeface="Noto Sans Symbols"/>
              <a:buChar char="●"/>
            </a:pPr>
            <a:r>
              <a:rPr i="1" lang="en-US" sz="3200"/>
              <a:t>Databases</a:t>
            </a:r>
            <a:r>
              <a:rPr lang="en-US" sz="3200"/>
              <a:t>:</a:t>
            </a:r>
            <a:r>
              <a:rPr b="0" lang="en-US" sz="3200" strike="noStrike">
                <a:latin typeface="Arial"/>
                <a:ea typeface="Arial"/>
                <a:cs typeface="Arial"/>
                <a:sym typeface="Arial"/>
              </a:rPr>
              <a:t> DM means analytic processing</a:t>
            </a:r>
            <a:endParaRPr b="0" sz="3200" strike="noStrike">
              <a:latin typeface="Arial"/>
              <a:ea typeface="Arial"/>
              <a:cs typeface="Arial"/>
              <a:sym typeface="Arial"/>
            </a:endParaRPr>
          </a:p>
          <a:p>
            <a:pPr indent="-317141" lvl="0" marL="432000" marR="0" rtl="0" algn="l">
              <a:spcBef>
                <a:spcPts val="1417"/>
              </a:spcBef>
              <a:spcAft>
                <a:spcPts val="0"/>
              </a:spcAft>
              <a:buClr>
                <a:srgbClr val="000000"/>
              </a:buClr>
              <a:buSzPct val="45000"/>
              <a:buFont typeface="Noto Sans Symbols"/>
              <a:buChar char="●"/>
            </a:pPr>
            <a:r>
              <a:rPr i="1" lang="en-US" sz="3200"/>
              <a:t>Machine learning</a:t>
            </a:r>
            <a:r>
              <a:rPr lang="en-US" sz="3200"/>
              <a:t>: </a:t>
            </a:r>
            <a:r>
              <a:rPr b="0" lang="en-US" sz="3200" strike="noStrike">
                <a:latin typeface="Arial"/>
                <a:ea typeface="Arial"/>
                <a:cs typeface="Arial"/>
                <a:sym typeface="Arial"/>
              </a:rPr>
              <a:t>DM means modeling</a:t>
            </a:r>
            <a:endParaRPr b="0" sz="3200" strike="noStrike">
              <a:latin typeface="Arial"/>
              <a:ea typeface="Arial"/>
              <a:cs typeface="Arial"/>
              <a:sym typeface="Arial"/>
            </a:endParaRPr>
          </a:p>
          <a:p>
            <a:pPr indent="-317141" lvl="0" marL="432000" marR="0" rtl="0" algn="l">
              <a:spcBef>
                <a:spcPts val="1417"/>
              </a:spcBef>
              <a:spcAft>
                <a:spcPts val="0"/>
              </a:spcAft>
              <a:buClr>
                <a:srgbClr val="000000"/>
              </a:buClr>
              <a:buSzPct val="45000"/>
              <a:buFont typeface="Noto Sans Symbols"/>
              <a:buChar char="●"/>
            </a:pPr>
            <a:r>
              <a:rPr i="1" lang="en-US" sz="3200"/>
              <a:t>Algorithms</a:t>
            </a:r>
            <a:r>
              <a:rPr lang="en-US" sz="3200"/>
              <a:t>:</a:t>
            </a:r>
            <a:r>
              <a:rPr b="0" lang="en-US" sz="3200" strike="noStrike">
                <a:latin typeface="Arial"/>
                <a:ea typeface="Arial"/>
                <a:cs typeface="Arial"/>
                <a:sym typeface="Arial"/>
              </a:rPr>
              <a:t> DM means ensuring scalability</a:t>
            </a:r>
            <a:endParaRPr b="0" sz="3200" strike="noStrike">
              <a:latin typeface="Arial"/>
              <a:ea typeface="Arial"/>
              <a:cs typeface="Arial"/>
              <a:sym typeface="Arial"/>
            </a:endParaRPr>
          </a:p>
          <a:p>
            <a:pPr indent="-232559" lvl="0" marL="432000" marR="0" rtl="0" algn="l">
              <a:spcBef>
                <a:spcPts val="1417"/>
              </a:spcBef>
              <a:spcAft>
                <a:spcPts val="0"/>
              </a:spcAft>
              <a:buClr>
                <a:srgbClr val="000000"/>
              </a:buClr>
              <a:buSzPct val="45000"/>
              <a:buFont typeface="Noto Sans Symbols"/>
              <a:buNone/>
            </a:pPr>
            <a:r>
              <a:t/>
            </a:r>
            <a:endParaRPr b="0" sz="3200" strike="noStrike">
              <a:latin typeface="Arial"/>
              <a:ea typeface="Arial"/>
              <a:cs typeface="Arial"/>
              <a:sym typeface="Arial"/>
            </a:endParaRPr>
          </a:p>
          <a:p>
            <a:pPr indent="0" lvl="0" marL="0" marR="0" rtl="0" algn="ctr">
              <a:spcBef>
                <a:spcPts val="1417"/>
              </a:spcBef>
              <a:spcAft>
                <a:spcPts val="0"/>
              </a:spcAft>
              <a:buNone/>
            </a:pPr>
            <a:r>
              <a:rPr b="0" lang="en-US" sz="3200" strike="noStrike">
                <a:solidFill>
                  <a:srgbClr val="0066B3"/>
                </a:solidFill>
                <a:latin typeface="Arial"/>
                <a:ea typeface="Arial"/>
                <a:cs typeface="Arial"/>
                <a:sym typeface="Arial"/>
              </a:rPr>
              <a:t>Our focus will be on </a:t>
            </a:r>
            <a:r>
              <a:rPr b="1" lang="en-US" sz="3200" strike="noStrike">
                <a:solidFill>
                  <a:srgbClr val="0066B3"/>
                </a:solidFill>
                <a:latin typeface="Arial"/>
                <a:ea typeface="Arial"/>
                <a:cs typeface="Arial"/>
                <a:sym typeface="Arial"/>
              </a:rPr>
              <a:t>scalable algorithms</a:t>
            </a:r>
            <a:endParaRPr b="0" sz="3200" strike="noStrike">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1"/>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Data rich but information poor</a:t>
            </a:r>
            <a:endParaRPr b="0" sz="4400" strike="noStrike">
              <a:latin typeface="Arial"/>
              <a:ea typeface="Arial"/>
              <a:cs typeface="Arial"/>
              <a:sym typeface="Arial"/>
            </a:endParaRPr>
          </a:p>
        </p:txBody>
      </p:sp>
      <p:sp>
        <p:nvSpPr>
          <p:cNvPr id="444" name="Google Shape;444;p71"/>
          <p:cNvSpPr txBox="1"/>
          <p:nvPr/>
        </p:nvSpPr>
        <p:spPr>
          <a:xfrm>
            <a:off x="504000" y="1438800"/>
            <a:ext cx="5713800" cy="3943800"/>
          </a:xfrm>
          <a:prstGeom prst="rect">
            <a:avLst/>
          </a:prstGeom>
          <a:noFill/>
          <a:ln>
            <a:noFill/>
          </a:ln>
        </p:spPr>
        <p:txBody>
          <a:bodyPr anchorCtr="0" anchor="t" bIns="0" lIns="0" spcFirstLastPara="1" rIns="0" wrap="square" tIns="0">
            <a:normAutofit/>
          </a:bodyPr>
          <a:lstStyle/>
          <a:p>
            <a:pPr indent="-404009" lvl="0" marL="432000" marR="0" rtl="0" algn="l">
              <a:spcBef>
                <a:spcPts val="0"/>
              </a:spcBef>
              <a:spcAft>
                <a:spcPts val="0"/>
              </a:spcAft>
              <a:buClr>
                <a:srgbClr val="000000"/>
              </a:buClr>
              <a:buSzPts val="2700"/>
              <a:buFont typeface="Noto Sans Symbols"/>
              <a:buChar char="●"/>
            </a:pPr>
            <a:r>
              <a:rPr b="0" lang="en-US" sz="2700" strike="noStrike">
                <a:latin typeface="Arial"/>
                <a:ea typeface="Arial"/>
                <a:cs typeface="Arial"/>
                <a:sym typeface="Arial"/>
              </a:rPr>
              <a:t>Fast-paced data streams become </a:t>
            </a:r>
            <a:r>
              <a:rPr b="0" lang="en-US" sz="2700" strike="noStrike">
                <a:solidFill>
                  <a:srgbClr val="C9211E"/>
                </a:solidFill>
                <a:latin typeface="Arial"/>
                <a:ea typeface="Arial"/>
                <a:cs typeface="Arial"/>
                <a:sym typeface="Arial"/>
              </a:rPr>
              <a:t>data archives</a:t>
            </a:r>
            <a:r>
              <a:rPr b="0" lang="en-US" sz="2700" strike="noStrike">
                <a:latin typeface="Arial"/>
                <a:ea typeface="Arial"/>
                <a:cs typeface="Arial"/>
                <a:sym typeface="Arial"/>
              </a:rPr>
              <a:t> that become </a:t>
            </a:r>
            <a:r>
              <a:rPr b="0" lang="en-US" sz="2700" strike="noStrike">
                <a:solidFill>
                  <a:srgbClr val="C9211E"/>
                </a:solidFill>
                <a:latin typeface="Arial"/>
                <a:ea typeface="Arial"/>
                <a:cs typeface="Arial"/>
                <a:sym typeface="Arial"/>
              </a:rPr>
              <a:t>data tombs</a:t>
            </a:r>
            <a:endParaRPr b="0" sz="2700" strike="noStrike">
              <a:latin typeface="Arial"/>
              <a:ea typeface="Arial"/>
              <a:cs typeface="Arial"/>
              <a:sym typeface="Arial"/>
            </a:endParaRPr>
          </a:p>
          <a:p>
            <a:pPr indent="-404009" lvl="0" marL="431999" marR="0" rtl="0" algn="l">
              <a:spcBef>
                <a:spcPts val="1417"/>
              </a:spcBef>
              <a:spcAft>
                <a:spcPts val="0"/>
              </a:spcAft>
              <a:buClr>
                <a:srgbClr val="000000"/>
              </a:buClr>
              <a:buSzPts val="2700"/>
              <a:buFont typeface="Noto Sans Symbols"/>
              <a:buChar char="●"/>
            </a:pPr>
            <a:r>
              <a:rPr b="0" lang="en-US" sz="2700" strike="noStrike">
                <a:latin typeface="Arial"/>
                <a:ea typeface="Arial"/>
                <a:cs typeface="Arial"/>
                <a:sym typeface="Arial"/>
              </a:rPr>
              <a:t>Decisions could be </a:t>
            </a:r>
            <a:r>
              <a:rPr lang="en-US" sz="2700"/>
              <a:t>supported</a:t>
            </a:r>
            <a:r>
              <a:rPr b="0" lang="en-US" sz="2700" strike="noStrike">
                <a:latin typeface="Arial"/>
                <a:ea typeface="Arial"/>
                <a:cs typeface="Arial"/>
                <a:sym typeface="Arial"/>
              </a:rPr>
              <a:t> by </a:t>
            </a:r>
            <a:r>
              <a:rPr b="0" lang="en-US" sz="2700" strike="noStrike">
                <a:solidFill>
                  <a:srgbClr val="C9211E"/>
                </a:solidFill>
                <a:latin typeface="Arial"/>
                <a:ea typeface="Arial"/>
                <a:cs typeface="Arial"/>
                <a:sym typeface="Arial"/>
              </a:rPr>
              <a:t>data that has already been collected</a:t>
            </a:r>
            <a:r>
              <a:rPr lang="en-US" sz="2700">
                <a:solidFill>
                  <a:srgbClr val="C9211E"/>
                </a:solidFill>
              </a:rPr>
              <a:t> (by </a:t>
            </a:r>
            <a:r>
              <a:rPr lang="en-US" sz="2700" u="sng">
                <a:solidFill>
                  <a:srgbClr val="C9211E"/>
                </a:solidFill>
              </a:rPr>
              <a:t>someone</a:t>
            </a:r>
            <a:r>
              <a:rPr lang="en-US" sz="2700">
                <a:solidFill>
                  <a:srgbClr val="C9211E"/>
                </a:solidFill>
              </a:rPr>
              <a:t>, with a </a:t>
            </a:r>
            <a:r>
              <a:rPr lang="en-US" sz="2700" u="sng">
                <a:solidFill>
                  <a:srgbClr val="C9211E"/>
                </a:solidFill>
              </a:rPr>
              <a:t>purpose</a:t>
            </a:r>
            <a:r>
              <a:rPr lang="en-US" sz="2700">
                <a:solidFill>
                  <a:srgbClr val="C9211E"/>
                </a:solidFill>
              </a:rPr>
              <a:t>)</a:t>
            </a:r>
            <a:r>
              <a:rPr b="0" lang="en-US" sz="2700" strike="noStrike">
                <a:latin typeface="Arial"/>
                <a:ea typeface="Arial"/>
                <a:cs typeface="Arial"/>
                <a:sym typeface="Arial"/>
              </a:rPr>
              <a:t> but is hard to “mine”</a:t>
            </a:r>
            <a:endParaRPr b="0" sz="2700" strike="noStrike">
              <a:latin typeface="Arial"/>
              <a:ea typeface="Arial"/>
              <a:cs typeface="Arial"/>
              <a:sym typeface="Arial"/>
            </a:endParaRPr>
          </a:p>
          <a:p>
            <a:pPr indent="-404009" lvl="0" marL="432000" marR="0" rtl="0" algn="l">
              <a:spcBef>
                <a:spcPts val="1417"/>
              </a:spcBef>
              <a:spcAft>
                <a:spcPts val="0"/>
              </a:spcAft>
              <a:buSzPts val="2700"/>
              <a:buChar char="●"/>
            </a:pPr>
            <a:r>
              <a:rPr lang="en-US" sz="2700"/>
              <a:t>Or new data might be required</a:t>
            </a:r>
            <a:endParaRPr sz="2700"/>
          </a:p>
        </p:txBody>
      </p:sp>
      <p:pic>
        <p:nvPicPr>
          <p:cNvPr id="445" name="Google Shape;445;p71"/>
          <p:cNvPicPr preferRelativeResize="0"/>
          <p:nvPr/>
        </p:nvPicPr>
        <p:blipFill rotWithShape="1">
          <a:blip r:embed="rId3">
            <a:alphaModFix/>
          </a:blip>
          <a:srcRect b="0" l="0" r="0" t="0"/>
          <a:stretch/>
        </p:blipFill>
        <p:spPr>
          <a:xfrm>
            <a:off x="6530760" y="1542600"/>
            <a:ext cx="3161880" cy="3790440"/>
          </a:xfrm>
          <a:prstGeom prst="rect">
            <a:avLst/>
          </a:prstGeom>
          <a:noFill/>
          <a:ln>
            <a:noFill/>
          </a:ln>
        </p:spPr>
      </p:pic>
      <p:sp>
        <p:nvSpPr>
          <p:cNvPr id="446" name="Google Shape;446;p71"/>
          <p:cNvSpPr txBox="1"/>
          <p:nvPr/>
        </p:nvSpPr>
        <p:spPr>
          <a:xfrm>
            <a:off x="1529280" y="5305680"/>
            <a:ext cx="7406640" cy="352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400" strike="noStrike">
                <a:solidFill>
                  <a:srgbClr val="666666"/>
                </a:solidFill>
                <a:latin typeface="Arial"/>
                <a:ea typeface="Arial"/>
                <a:cs typeface="Arial"/>
                <a:sym typeface="Arial"/>
              </a:rPr>
              <a:t>Data Mining Concepts and Techniques, 3rd edition (2011) by Han et al.</a:t>
            </a:r>
            <a:endParaRPr b="0" sz="1400" strike="noStrike">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2"/>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Knowledge </a:t>
            </a:r>
            <a:r>
              <a:rPr b="0" lang="en-US" sz="4400" strike="noStrike">
                <a:solidFill>
                  <a:srgbClr val="0066B3"/>
                </a:solidFill>
                <a:latin typeface="Arial"/>
                <a:ea typeface="Arial"/>
                <a:cs typeface="Arial"/>
                <a:sym typeface="Arial"/>
              </a:rPr>
              <a:t>Discovery</a:t>
            </a:r>
            <a:r>
              <a:rPr b="0" lang="en-US" sz="4400" strike="noStrike">
                <a:latin typeface="Arial"/>
                <a:ea typeface="Arial"/>
                <a:cs typeface="Arial"/>
                <a:sym typeface="Arial"/>
              </a:rPr>
              <a:t> from Data</a:t>
            </a:r>
            <a:endParaRPr b="0" sz="4400" strike="noStrike">
              <a:latin typeface="Arial"/>
              <a:ea typeface="Arial"/>
              <a:cs typeface="Arial"/>
              <a:sym typeface="Arial"/>
            </a:endParaRPr>
          </a:p>
        </p:txBody>
      </p:sp>
      <p:sp>
        <p:nvSpPr>
          <p:cNvPr id="452" name="Google Shape;452;p72"/>
          <p:cNvSpPr txBox="1"/>
          <p:nvPr/>
        </p:nvSpPr>
        <p:spPr>
          <a:xfrm>
            <a:off x="365760" y="1280160"/>
            <a:ext cx="5303520" cy="4206240"/>
          </a:xfrm>
          <a:prstGeom prst="rect">
            <a:avLst/>
          </a:prstGeom>
          <a:noFill/>
          <a:ln>
            <a:noFill/>
          </a:ln>
        </p:spPr>
        <p:txBody>
          <a:bodyPr anchorCtr="0" anchor="t" bIns="0" lIns="0" spcFirstLastPara="1" rIns="0" wrap="square" tIns="0">
            <a:normAutofit/>
          </a:bodyPr>
          <a:lstStyle/>
          <a:p>
            <a:pPr indent="-404009" lvl="0" marL="432000" marR="0" rtl="0" algn="l">
              <a:spcBef>
                <a:spcPts val="0"/>
              </a:spcBef>
              <a:spcAft>
                <a:spcPts val="0"/>
              </a:spcAft>
              <a:buClr>
                <a:srgbClr val="000000"/>
              </a:buClr>
              <a:buSzPts val="2700"/>
              <a:buFont typeface="Noto Sans Symbols"/>
              <a:buChar char="●"/>
            </a:pPr>
            <a:r>
              <a:rPr b="0" lang="en-US" sz="2700" strike="noStrike">
                <a:latin typeface="Arial"/>
                <a:ea typeface="Arial"/>
                <a:cs typeface="Arial"/>
                <a:sym typeface="Arial"/>
              </a:rPr>
              <a:t>KDD, a popular acronym</a:t>
            </a:r>
            <a:endParaRPr b="0" sz="2700" strike="noStrike">
              <a:latin typeface="Arial"/>
              <a:ea typeface="Arial"/>
              <a:cs typeface="Arial"/>
              <a:sym typeface="Arial"/>
            </a:endParaRPr>
          </a:p>
          <a:p>
            <a:pPr indent="-362100" lvl="1" marL="864000" marR="0" rtl="0" algn="l">
              <a:spcBef>
                <a:spcPts val="1134"/>
              </a:spcBef>
              <a:spcAft>
                <a:spcPts val="0"/>
              </a:spcAft>
              <a:buClr>
                <a:srgbClr val="000000"/>
              </a:buClr>
              <a:buSzPts val="2700"/>
              <a:buFont typeface="Noto Sans Symbols"/>
              <a:buChar char="−"/>
            </a:pPr>
            <a:r>
              <a:rPr b="0" i="0" lang="en-US" sz="2700" u="none" cap="none" strike="noStrike">
                <a:latin typeface="Arial"/>
                <a:ea typeface="Arial"/>
                <a:cs typeface="Arial"/>
                <a:sym typeface="Arial"/>
              </a:rPr>
              <a:t>“Discovery” is Data Mining</a:t>
            </a:r>
            <a:endParaRPr b="0" i="0" sz="2700" u="none" cap="none" strike="noStrike">
              <a:latin typeface="Arial"/>
              <a:ea typeface="Arial"/>
              <a:cs typeface="Arial"/>
              <a:sym typeface="Arial"/>
            </a:endParaRPr>
          </a:p>
          <a:p>
            <a:pPr indent="-404009" lvl="0" marL="432000" marR="0" rtl="0" algn="l">
              <a:spcBef>
                <a:spcPts val="1417"/>
              </a:spcBef>
              <a:spcAft>
                <a:spcPts val="0"/>
              </a:spcAft>
              <a:buClr>
                <a:srgbClr val="000000"/>
              </a:buClr>
              <a:buSzPts val="2700"/>
              <a:buFont typeface="Noto Sans Symbols"/>
              <a:buChar char="●"/>
            </a:pPr>
            <a:r>
              <a:rPr b="0" lang="en-US" sz="2700" strike="noStrike">
                <a:latin typeface="Arial"/>
                <a:ea typeface="Arial"/>
                <a:cs typeface="Arial"/>
                <a:sym typeface="Arial"/>
              </a:rPr>
              <a:t>Other names: knowledge mining from data, knowledge extraction, data/pattern analysis</a:t>
            </a:r>
            <a:endParaRPr b="0" sz="2700" strike="noStrike">
              <a:latin typeface="Arial"/>
              <a:ea typeface="Arial"/>
              <a:cs typeface="Arial"/>
              <a:sym typeface="Arial"/>
            </a:endParaRPr>
          </a:p>
        </p:txBody>
      </p:sp>
      <p:pic>
        <p:nvPicPr>
          <p:cNvPr id="453" name="Google Shape;453;p72"/>
          <p:cNvPicPr preferRelativeResize="0"/>
          <p:nvPr/>
        </p:nvPicPr>
        <p:blipFill rotWithShape="1">
          <a:blip r:embed="rId3">
            <a:alphaModFix/>
          </a:blip>
          <a:srcRect b="0" l="0" r="0" t="0"/>
          <a:stretch/>
        </p:blipFill>
        <p:spPr>
          <a:xfrm>
            <a:off x="5821920" y="1188720"/>
            <a:ext cx="3870720" cy="3931920"/>
          </a:xfrm>
          <a:prstGeom prst="rect">
            <a:avLst/>
          </a:prstGeom>
          <a:noFill/>
          <a:ln>
            <a:noFill/>
          </a:ln>
        </p:spPr>
      </p:pic>
      <p:sp>
        <p:nvSpPr>
          <p:cNvPr id="454" name="Google Shape;454;p72"/>
          <p:cNvSpPr txBox="1"/>
          <p:nvPr/>
        </p:nvSpPr>
        <p:spPr>
          <a:xfrm>
            <a:off x="1529280" y="5305680"/>
            <a:ext cx="7406640" cy="352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400" strike="noStrike">
                <a:solidFill>
                  <a:srgbClr val="666666"/>
                </a:solidFill>
                <a:latin typeface="Arial"/>
                <a:ea typeface="Arial"/>
                <a:cs typeface="Arial"/>
                <a:sym typeface="Arial"/>
              </a:rPr>
              <a:t>Data Mining Concepts and Techniques, 3rd edition (2011) by Han et al.</a:t>
            </a:r>
            <a:endParaRPr b="0" sz="1400" strike="noStrike">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3"/>
          <p:cNvSpPr txBox="1"/>
          <p:nvPr/>
        </p:nvSpPr>
        <p:spPr>
          <a:xfrm>
            <a:off x="504000" y="10080"/>
            <a:ext cx="9071640" cy="9957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Typical stages of KDD</a:t>
            </a:r>
            <a:endParaRPr b="0" sz="4400" strike="noStrike">
              <a:latin typeface="Arial"/>
              <a:ea typeface="Arial"/>
              <a:cs typeface="Arial"/>
              <a:sym typeface="Arial"/>
            </a:endParaRPr>
          </a:p>
        </p:txBody>
      </p:sp>
      <p:sp>
        <p:nvSpPr>
          <p:cNvPr id="460" name="Google Shape;460;p73"/>
          <p:cNvSpPr txBox="1"/>
          <p:nvPr/>
        </p:nvSpPr>
        <p:spPr>
          <a:xfrm>
            <a:off x="504000" y="1097280"/>
            <a:ext cx="9071700" cy="4389000"/>
          </a:xfrm>
          <a:prstGeom prst="rect">
            <a:avLst/>
          </a:prstGeom>
          <a:noFill/>
          <a:ln>
            <a:noFill/>
          </a:ln>
        </p:spPr>
        <p:txBody>
          <a:bodyPr anchorCtr="0" anchor="t" bIns="0" lIns="0" spcFirstLastPara="1" rIns="0" wrap="square" tIns="0">
            <a:normAutofit lnSpcReduction="10000"/>
          </a:bodyPr>
          <a:lstStyle/>
          <a:p>
            <a:pPr indent="-324000" lvl="0" marL="432000" marR="0" rtl="0" algn="l">
              <a:spcBef>
                <a:spcPts val="0"/>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Cleaning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Integration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Selection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Transformation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Mining	 </a:t>
            </a:r>
            <a:r>
              <a:rPr b="0" lang="en-US" sz="3200" strike="noStrike">
                <a:solidFill>
                  <a:srgbClr val="00599D"/>
                </a:solidFill>
                <a:latin typeface="Arial"/>
                <a:ea typeface="Arial"/>
                <a:cs typeface="Arial"/>
                <a:sym typeface="Arial"/>
              </a:rPr>
              <a:t>← application of a DM algorithm</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Pattern Evaluation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Knowledge Presentation</a:t>
            </a:r>
            <a:endParaRPr b="0" sz="3200" strike="noStrike">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4"/>
          <p:cNvSpPr txBox="1"/>
          <p:nvPr/>
        </p:nvSpPr>
        <p:spPr>
          <a:xfrm>
            <a:off x="504000" y="10080"/>
            <a:ext cx="9071640" cy="9957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Typical stages of KDD</a:t>
            </a:r>
            <a:endParaRPr b="0" sz="4400" strike="noStrike">
              <a:latin typeface="Arial"/>
              <a:ea typeface="Arial"/>
              <a:cs typeface="Arial"/>
              <a:sym typeface="Arial"/>
            </a:endParaRPr>
          </a:p>
        </p:txBody>
      </p:sp>
      <p:sp>
        <p:nvSpPr>
          <p:cNvPr id="466" name="Google Shape;466;p74"/>
          <p:cNvSpPr txBox="1"/>
          <p:nvPr/>
        </p:nvSpPr>
        <p:spPr>
          <a:xfrm>
            <a:off x="504000" y="1173480"/>
            <a:ext cx="9071700" cy="4389000"/>
          </a:xfrm>
          <a:prstGeom prst="rect">
            <a:avLst/>
          </a:prstGeom>
          <a:noFill/>
          <a:ln>
            <a:noFill/>
          </a:ln>
        </p:spPr>
        <p:txBody>
          <a:bodyPr anchorCtr="0" anchor="t" bIns="0" lIns="0" spcFirstLastPara="1" rIns="0" wrap="square" tIns="0">
            <a:normAutofit lnSpcReduction="10000"/>
          </a:bodyPr>
          <a:lstStyle/>
          <a:p>
            <a:pPr indent="-324000" lvl="0" marL="432000" marR="0" rtl="0" algn="l">
              <a:spcBef>
                <a:spcPts val="0"/>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Cleaning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Integration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Selection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Transformation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Data Mining</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Pattern Evaluation</a:t>
            </a:r>
            <a:endParaRPr b="0" sz="3200" strike="noStrike">
              <a:latin typeface="Arial"/>
              <a:ea typeface="Arial"/>
              <a:cs typeface="Arial"/>
              <a:sym typeface="Arial"/>
            </a:endParaRPr>
          </a:p>
          <a:p>
            <a:pPr indent="-324000" lvl="0" marL="432000" marR="0" rtl="0" algn="l">
              <a:spcBef>
                <a:spcPts val="1417"/>
              </a:spcBef>
              <a:spcAft>
                <a:spcPts val="0"/>
              </a:spcAft>
              <a:buClr>
                <a:srgbClr val="000000"/>
              </a:buClr>
              <a:buSzPts val="3200"/>
              <a:buFont typeface="Noto Sans Symbols"/>
              <a:buAutoNum type="arabicParenR"/>
            </a:pPr>
            <a:r>
              <a:rPr b="0" lang="en-US" sz="3200" strike="noStrike">
                <a:latin typeface="Arial"/>
                <a:ea typeface="Arial"/>
                <a:cs typeface="Arial"/>
                <a:sym typeface="Arial"/>
              </a:rPr>
              <a:t>Knowledge Presentation</a:t>
            </a:r>
            <a:endParaRPr b="0" sz="3200" strike="noStrike">
              <a:latin typeface="Arial"/>
              <a:ea typeface="Arial"/>
              <a:cs typeface="Arial"/>
              <a:sym typeface="Arial"/>
            </a:endParaRPr>
          </a:p>
        </p:txBody>
      </p:sp>
      <p:sp>
        <p:nvSpPr>
          <p:cNvPr id="467" name="Google Shape;467;p74"/>
          <p:cNvSpPr/>
          <p:nvPr/>
        </p:nvSpPr>
        <p:spPr>
          <a:xfrm>
            <a:off x="5879520" y="1005840"/>
            <a:ext cx="457200" cy="2468880"/>
          </a:xfrm>
          <a:custGeom>
            <a:rect b="b" l="l" r="r" t="t"/>
            <a:pathLst>
              <a:path extrusionOk="0" h="6859" w="1272">
                <a:moveTo>
                  <a:pt x="0" y="0"/>
                </a:moveTo>
                <a:cubicBezTo>
                  <a:pt x="317" y="0"/>
                  <a:pt x="635" y="285"/>
                  <a:pt x="635" y="571"/>
                </a:cubicBezTo>
                <a:lnTo>
                  <a:pt x="635" y="2857"/>
                </a:lnTo>
                <a:cubicBezTo>
                  <a:pt x="635" y="3143"/>
                  <a:pt x="953" y="3429"/>
                  <a:pt x="1271" y="3429"/>
                </a:cubicBezTo>
                <a:cubicBezTo>
                  <a:pt x="953" y="3429"/>
                  <a:pt x="635" y="3715"/>
                  <a:pt x="635" y="4001"/>
                </a:cubicBezTo>
                <a:lnTo>
                  <a:pt x="635" y="6287"/>
                </a:lnTo>
                <a:cubicBezTo>
                  <a:pt x="635" y="6573"/>
                  <a:pt x="317" y="6858"/>
                  <a:pt x="0" y="6858"/>
                </a:cubicBezTo>
              </a:path>
            </a:pathLst>
          </a:custGeom>
          <a:noFill/>
          <a:ln cap="flat" cmpd="sng" w="572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4"/>
          <p:cNvSpPr/>
          <p:nvPr/>
        </p:nvSpPr>
        <p:spPr>
          <a:xfrm>
            <a:off x="5879880" y="3657600"/>
            <a:ext cx="457200" cy="1852920"/>
          </a:xfrm>
          <a:custGeom>
            <a:rect b="b" l="l" r="r" t="t"/>
            <a:pathLst>
              <a:path extrusionOk="0" h="5149" w="1272">
                <a:moveTo>
                  <a:pt x="0" y="0"/>
                </a:moveTo>
                <a:cubicBezTo>
                  <a:pt x="317" y="0"/>
                  <a:pt x="635" y="214"/>
                  <a:pt x="635" y="429"/>
                </a:cubicBezTo>
                <a:lnTo>
                  <a:pt x="635" y="2145"/>
                </a:lnTo>
                <a:cubicBezTo>
                  <a:pt x="635" y="2359"/>
                  <a:pt x="953" y="2574"/>
                  <a:pt x="1271" y="2574"/>
                </a:cubicBezTo>
                <a:cubicBezTo>
                  <a:pt x="953" y="2574"/>
                  <a:pt x="635" y="2788"/>
                  <a:pt x="635" y="3003"/>
                </a:cubicBezTo>
                <a:lnTo>
                  <a:pt x="635" y="4719"/>
                </a:lnTo>
                <a:cubicBezTo>
                  <a:pt x="635" y="4933"/>
                  <a:pt x="317" y="5148"/>
                  <a:pt x="0" y="5148"/>
                </a:cubicBezTo>
              </a:path>
            </a:pathLst>
          </a:custGeom>
          <a:noFill/>
          <a:ln cap="flat" cmpd="sng" w="572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4"/>
          <p:cNvSpPr txBox="1"/>
          <p:nvPr/>
        </p:nvSpPr>
        <p:spPr>
          <a:xfrm>
            <a:off x="6405120" y="1797480"/>
            <a:ext cx="3470400" cy="1426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00599D"/>
                </a:solidFill>
                <a:latin typeface="Arial"/>
                <a:ea typeface="Arial"/>
                <a:cs typeface="Arial"/>
                <a:sym typeface="Arial"/>
              </a:rPr>
              <a:t>Pre-processing</a:t>
            </a:r>
            <a:br>
              <a:rPr lang="en-US" sz="1800"/>
            </a:br>
            <a:r>
              <a:rPr b="0" lang="en-US" sz="2600" strike="noStrike">
                <a:solidFill>
                  <a:srgbClr val="00599D"/>
                </a:solidFill>
                <a:latin typeface="Arial"/>
                <a:ea typeface="Arial"/>
                <a:cs typeface="Arial"/>
                <a:sym typeface="Arial"/>
              </a:rPr>
              <a:t>phase</a:t>
            </a:r>
            <a:endParaRPr b="0" sz="2600" strike="noStrike">
              <a:latin typeface="Arial"/>
              <a:ea typeface="Arial"/>
              <a:cs typeface="Arial"/>
              <a:sym typeface="Arial"/>
            </a:endParaRPr>
          </a:p>
        </p:txBody>
      </p:sp>
      <p:sp>
        <p:nvSpPr>
          <p:cNvPr id="470" name="Google Shape;470;p74"/>
          <p:cNvSpPr txBox="1"/>
          <p:nvPr/>
        </p:nvSpPr>
        <p:spPr>
          <a:xfrm>
            <a:off x="6405120" y="4029840"/>
            <a:ext cx="3470400" cy="971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3600" strike="noStrike">
                <a:solidFill>
                  <a:srgbClr val="00599D"/>
                </a:solidFill>
                <a:latin typeface="Arial"/>
                <a:ea typeface="Arial"/>
                <a:cs typeface="Arial"/>
                <a:sym typeface="Arial"/>
              </a:rPr>
              <a:t>Analytical</a:t>
            </a:r>
            <a:br>
              <a:rPr lang="en-US" sz="1800"/>
            </a:br>
            <a:r>
              <a:rPr b="0" lang="en-US" sz="2600" strike="noStrike">
                <a:solidFill>
                  <a:srgbClr val="00599D"/>
                </a:solidFill>
                <a:latin typeface="Arial"/>
                <a:ea typeface="Arial"/>
                <a:cs typeface="Arial"/>
                <a:sym typeface="Arial"/>
              </a:rPr>
              <a:t>phase</a:t>
            </a:r>
            <a:endParaRPr b="0" sz="2600" strike="noStrike">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5"/>
          <p:cNvSpPr txBox="1"/>
          <p:nvPr/>
        </p:nvSpPr>
        <p:spPr>
          <a:xfrm>
            <a:off x="534960" y="210312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Summary</a:t>
            </a:r>
            <a:endParaRPr b="0" sz="4400" strike="noStrike">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6"/>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Things to remember</a:t>
            </a:r>
            <a:endParaRPr b="0" sz="4400" strike="noStrike">
              <a:latin typeface="Arial"/>
              <a:ea typeface="Arial"/>
              <a:cs typeface="Arial"/>
              <a:sym typeface="Arial"/>
            </a:endParaRPr>
          </a:p>
        </p:txBody>
      </p:sp>
      <p:sp>
        <p:nvSpPr>
          <p:cNvPr id="481" name="Google Shape;481;p76"/>
          <p:cNvSpPr txBox="1"/>
          <p:nvPr/>
        </p:nvSpPr>
        <p:spPr>
          <a:xfrm>
            <a:off x="504000" y="1542600"/>
            <a:ext cx="9071640" cy="3288240"/>
          </a:xfrm>
          <a:prstGeom prst="rect">
            <a:avLst/>
          </a:prstGeom>
          <a:noFill/>
          <a:ln>
            <a:noFill/>
          </a:ln>
        </p:spPr>
        <p:txBody>
          <a:bodyPr anchorCtr="0" anchor="t" bIns="0" lIns="0" spcFirstLastPara="1" rIns="0" wrap="square" tIns="0">
            <a:normAutofit/>
          </a:bodyPr>
          <a:lstStyle/>
          <a:p>
            <a:pPr indent="-324000" lvl="0" marL="432000" marR="0" rtl="0" algn="l">
              <a:spcBef>
                <a:spcPts val="0"/>
              </a:spcBef>
              <a:spcAft>
                <a:spcPts val="0"/>
              </a:spcAft>
              <a:buClr>
                <a:srgbClr val="000000"/>
              </a:buClr>
              <a:buSzPts val="1440"/>
              <a:buFont typeface="Noto Sans Symbols"/>
              <a:buChar char="●"/>
            </a:pPr>
            <a:r>
              <a:rPr b="0" lang="en-US" sz="3200" strike="noStrike">
                <a:latin typeface="Arial"/>
                <a:ea typeface="Arial"/>
                <a:cs typeface="Arial"/>
                <a:sym typeface="Arial"/>
              </a:rPr>
              <a:t>Define:</a:t>
            </a:r>
            <a:endParaRPr b="0" sz="3200"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Describing vs Predicting</a:t>
            </a:r>
            <a:endParaRPr b="0" i="0" sz="2800" u="none" cap="none" strike="noStrike">
              <a:latin typeface="Arial"/>
              <a:ea typeface="Arial"/>
              <a:cs typeface="Arial"/>
              <a:sym typeface="Arial"/>
            </a:endParaRPr>
          </a:p>
          <a:p>
            <a:pPr indent="-324000" lvl="1" marL="864000" marR="0" rtl="0" algn="l">
              <a:spcBef>
                <a:spcPts val="1134"/>
              </a:spcBef>
              <a:spcAft>
                <a:spcPts val="0"/>
              </a:spcAft>
              <a:buClr>
                <a:srgbClr val="000000"/>
              </a:buClr>
              <a:buSzPts val="2100"/>
              <a:buFont typeface="Noto Sans Symbols"/>
              <a:buChar char="−"/>
            </a:pPr>
            <a:r>
              <a:rPr b="0" i="0" lang="en-US" sz="2800" u="none" cap="none" strike="noStrike">
                <a:latin typeface="Arial"/>
                <a:ea typeface="Arial"/>
                <a:cs typeface="Arial"/>
                <a:sym typeface="Arial"/>
              </a:rPr>
              <a:t>Characterizing vs Discriminating</a:t>
            </a:r>
            <a:endParaRPr b="0" i="0" sz="2800" u="none" cap="none" strike="noStrike">
              <a:latin typeface="Arial"/>
              <a:ea typeface="Arial"/>
              <a:cs typeface="Arial"/>
              <a:sym typeface="Arial"/>
            </a:endParaRPr>
          </a:p>
          <a:p>
            <a:pPr indent="-324000" lvl="0" marL="432000" marR="0" rtl="0" algn="l">
              <a:spcBef>
                <a:spcPts val="1417"/>
              </a:spcBef>
              <a:spcAft>
                <a:spcPts val="0"/>
              </a:spcAft>
              <a:buClr>
                <a:srgbClr val="000000"/>
              </a:buClr>
              <a:buSzPts val="1440"/>
              <a:buFont typeface="Noto Sans Symbols"/>
              <a:buChar char="●"/>
            </a:pPr>
            <a:r>
              <a:rPr b="0" lang="en-US" sz="3200" strike="noStrike">
                <a:latin typeface="Arial"/>
                <a:ea typeface="Arial"/>
                <a:cs typeface="Arial"/>
                <a:sym typeface="Arial"/>
              </a:rPr>
              <a:t>Describe the stages of the KDD process</a:t>
            </a:r>
            <a:endParaRPr b="0" sz="3200" strike="noStrike">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nvSpPr>
        <p:spPr>
          <a:xfrm>
            <a:off x="504000" y="10080"/>
            <a:ext cx="9071700" cy="1361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4400"/>
              <a:t>A fun pet project for the trimester?</a:t>
            </a:r>
            <a:endParaRPr b="0" sz="4400" strike="noStrike">
              <a:latin typeface="Arial"/>
              <a:ea typeface="Arial"/>
              <a:cs typeface="Arial"/>
              <a:sym typeface="Arial"/>
            </a:endParaRPr>
          </a:p>
        </p:txBody>
      </p:sp>
      <p:sp>
        <p:nvSpPr>
          <p:cNvPr id="487" name="Google Shape;487;p77"/>
          <p:cNvSpPr txBox="1"/>
          <p:nvPr/>
        </p:nvSpPr>
        <p:spPr>
          <a:xfrm>
            <a:off x="504000" y="1542600"/>
            <a:ext cx="9071700" cy="3838200"/>
          </a:xfrm>
          <a:prstGeom prst="rect">
            <a:avLst/>
          </a:prstGeom>
          <a:noFill/>
          <a:ln>
            <a:noFill/>
          </a:ln>
        </p:spPr>
        <p:txBody>
          <a:bodyPr anchorCtr="0" anchor="t" bIns="0" lIns="0" spcFirstLastPara="1" rIns="0" wrap="square" tIns="0">
            <a:normAutofit fontScale="92500" lnSpcReduction="10000"/>
          </a:bodyPr>
          <a:lstStyle/>
          <a:p>
            <a:pPr indent="-420519" lvl="0" marL="431999" marR="0" rtl="0" algn="l">
              <a:spcBef>
                <a:spcPts val="1417"/>
              </a:spcBef>
              <a:spcAft>
                <a:spcPts val="0"/>
              </a:spcAft>
              <a:buSzPct val="100000"/>
              <a:buChar char="●"/>
            </a:pPr>
            <a:r>
              <a:rPr lang="en-US" sz="3200">
                <a:highlight>
                  <a:srgbClr val="FFFF00"/>
                </a:highlight>
              </a:rPr>
              <a:t>Just for fun, what is the silliest thing in your own life you could dataify and analyze?</a:t>
            </a:r>
            <a:r>
              <a:rPr lang="en-US" sz="3200"/>
              <a:t> </a:t>
            </a:r>
            <a:endParaRPr sz="3200"/>
          </a:p>
          <a:p>
            <a:pPr indent="-420519" lvl="0" marL="431999" marR="0" rtl="0" algn="l">
              <a:spcBef>
                <a:spcPts val="1417"/>
              </a:spcBef>
              <a:spcAft>
                <a:spcPts val="0"/>
              </a:spcAft>
              <a:buSzPct val="100000"/>
              <a:buChar char="●"/>
            </a:pPr>
            <a:r>
              <a:rPr lang="en-US" sz="3200"/>
              <a:t>Think of a fun pet project worthy of a data scientist</a:t>
            </a:r>
            <a:endParaRPr sz="3200"/>
          </a:p>
          <a:p>
            <a:pPr indent="-384810" lvl="1" marL="914400" marR="0" rtl="0" algn="l">
              <a:spcBef>
                <a:spcPts val="1417"/>
              </a:spcBef>
              <a:spcAft>
                <a:spcPts val="0"/>
              </a:spcAft>
              <a:buSzPct val="100000"/>
              <a:buChar char="−"/>
            </a:pPr>
            <a:r>
              <a:rPr lang="en-US" sz="2659"/>
              <a:t>No need to show it to me or to anyone!</a:t>
            </a:r>
            <a:endParaRPr sz="2659"/>
          </a:p>
          <a:p>
            <a:pPr indent="-384810" lvl="1" marL="914400" marR="0" rtl="0" algn="l">
              <a:spcBef>
                <a:spcPts val="1417"/>
              </a:spcBef>
              <a:spcAft>
                <a:spcPts val="0"/>
              </a:spcAft>
              <a:buSzPct val="100000"/>
              <a:buChar char="−"/>
            </a:pPr>
            <a:r>
              <a:rPr lang="en-US" sz="2659"/>
              <a:t>Or maybe make a video and go viral!</a:t>
            </a:r>
            <a:endParaRPr sz="2659"/>
          </a:p>
          <a:p>
            <a:pPr indent="-420519" lvl="0" marL="431999" marR="0" rtl="0" algn="l">
              <a:spcBef>
                <a:spcPts val="1417"/>
              </a:spcBef>
              <a:spcAft>
                <a:spcPts val="0"/>
              </a:spcAft>
              <a:buClr>
                <a:srgbClr val="C8102E"/>
              </a:buClr>
              <a:buSzPct val="100000"/>
              <a:buChar char="●"/>
            </a:pPr>
            <a:r>
              <a:rPr lang="en-US" sz="3200">
                <a:solidFill>
                  <a:srgbClr val="C8102E"/>
                </a:solidFill>
              </a:rPr>
              <a:t>Do not capture </a:t>
            </a:r>
            <a:r>
              <a:rPr lang="en-US" sz="3200">
                <a:solidFill>
                  <a:srgbClr val="C8102E"/>
                </a:solidFill>
              </a:rPr>
              <a:t>personal data </a:t>
            </a:r>
            <a:r>
              <a:rPr lang="en-US" sz="3200">
                <a:solidFill>
                  <a:srgbClr val="C8102E"/>
                </a:solidFill>
              </a:rPr>
              <a:t>without consent</a:t>
            </a:r>
            <a:endParaRPr sz="3200">
              <a:solidFill>
                <a:srgbClr val="C8102E"/>
              </a:solidFill>
            </a:endParaRPr>
          </a:p>
          <a:p>
            <a:pPr indent="-416560" lvl="0" marL="457200" rtl="0" algn="l">
              <a:spcBef>
                <a:spcPts val="1417"/>
              </a:spcBef>
              <a:spcAft>
                <a:spcPts val="0"/>
              </a:spcAft>
              <a:buClr>
                <a:srgbClr val="274E13"/>
              </a:buClr>
              <a:buSzPct val="100000"/>
              <a:buChar char="●"/>
            </a:pPr>
            <a:r>
              <a:rPr lang="en-US" sz="3200">
                <a:solidFill>
                  <a:srgbClr val="274E13"/>
                </a:solidFill>
              </a:rPr>
              <a:t>Make it fun, silly, quirky, wholesome</a:t>
            </a:r>
            <a:endParaRPr sz="3200">
              <a:solidFill>
                <a:srgbClr val="274E1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nvSpPr>
        <p:spPr>
          <a:xfrm>
            <a:off x="534960" y="1789560"/>
            <a:ext cx="9071640" cy="15735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4400" strike="noStrike">
                <a:solidFill>
                  <a:srgbClr val="C9211E"/>
                </a:solidFill>
                <a:latin typeface="Arial"/>
                <a:ea typeface="Arial"/>
                <a:cs typeface="Arial"/>
                <a:sym typeface="Arial"/>
              </a:rPr>
              <a:t>Additional contents</a:t>
            </a:r>
            <a:br>
              <a:rPr lang="en-US" sz="1800"/>
            </a:br>
            <a:r>
              <a:rPr b="1" lang="en-US" sz="4400" strike="noStrike">
                <a:solidFill>
                  <a:srgbClr val="C9211E"/>
                </a:solidFill>
                <a:latin typeface="Arial"/>
                <a:ea typeface="Arial"/>
                <a:cs typeface="Arial"/>
                <a:sym typeface="Arial"/>
              </a:rPr>
              <a:t>(not included in exams)</a:t>
            </a:r>
            <a:endParaRPr b="0" sz="4400" strike="noStrike">
              <a:latin typeface="Arial"/>
              <a:ea typeface="Arial"/>
              <a:cs typeface="Arial"/>
              <a:sym typeface="Arial"/>
            </a:endParaRPr>
          </a:p>
        </p:txBody>
      </p:sp>
      <p:pic>
        <p:nvPicPr>
          <p:cNvPr id="493" name="Google Shape;493;p78"/>
          <p:cNvPicPr preferRelativeResize="0"/>
          <p:nvPr/>
        </p:nvPicPr>
        <p:blipFill rotWithShape="1">
          <a:blip r:embed="rId3">
            <a:alphaModFix/>
          </a:blip>
          <a:srcRect b="0" l="0" r="0" t="0"/>
          <a:stretch/>
        </p:blipFill>
        <p:spPr>
          <a:xfrm>
            <a:off x="3931920" y="3629520"/>
            <a:ext cx="2466720" cy="18568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3"/>
          <p:cNvSpPr txBox="1"/>
          <p:nvPr/>
        </p:nvSpPr>
        <p:spPr>
          <a:xfrm>
            <a:off x="504000" y="4830840"/>
            <a:ext cx="9071640" cy="8283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en-US" sz="3200" strike="noStrike">
                <a:latin typeface="Calibri"/>
                <a:ea typeface="Calibri"/>
                <a:cs typeface="Calibri"/>
                <a:sym typeface="Calibri"/>
              </a:rPr>
              <a:t>(Banana for scale)</a:t>
            </a:r>
            <a:endParaRPr sz="3200" strike="noStrike">
              <a:latin typeface="Calibri"/>
              <a:ea typeface="Calibri"/>
              <a:cs typeface="Calibri"/>
              <a:sym typeface="Calibri"/>
            </a:endParaRPr>
          </a:p>
        </p:txBody>
      </p:sp>
      <p:pic>
        <p:nvPicPr>
          <p:cNvPr id="191" name="Google Shape;191;p43"/>
          <p:cNvPicPr preferRelativeResize="0"/>
          <p:nvPr/>
        </p:nvPicPr>
        <p:blipFill rotWithShape="1">
          <a:blip r:embed="rId3">
            <a:alphaModFix/>
          </a:blip>
          <a:srcRect b="11700" l="0" r="0" t="22175"/>
          <a:stretch/>
        </p:blipFill>
        <p:spPr>
          <a:xfrm>
            <a:off x="2368800" y="91440"/>
            <a:ext cx="5486400" cy="483696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79"/>
          <p:cNvPicPr preferRelativeResize="0"/>
          <p:nvPr/>
        </p:nvPicPr>
        <p:blipFill rotWithShape="1">
          <a:blip r:embed="rId3">
            <a:alphaModFix/>
          </a:blip>
          <a:srcRect b="0" l="0" r="0" t="0"/>
          <a:stretch/>
        </p:blipFill>
        <p:spPr>
          <a:xfrm>
            <a:off x="1141200" y="182880"/>
            <a:ext cx="7772400" cy="4972320"/>
          </a:xfrm>
          <a:prstGeom prst="rect">
            <a:avLst/>
          </a:prstGeom>
          <a:noFill/>
          <a:ln>
            <a:noFill/>
          </a:ln>
        </p:spPr>
      </p:pic>
      <p:sp>
        <p:nvSpPr>
          <p:cNvPr id="499" name="Google Shape;499;p79"/>
          <p:cNvSpPr txBox="1"/>
          <p:nvPr/>
        </p:nvSpPr>
        <p:spPr>
          <a:xfrm>
            <a:off x="1529280" y="5305680"/>
            <a:ext cx="7406640" cy="35280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400" strike="noStrike">
                <a:solidFill>
                  <a:srgbClr val="666666"/>
                </a:solidFill>
                <a:latin typeface="Arial"/>
                <a:ea typeface="Arial"/>
                <a:cs typeface="Arial"/>
                <a:sym typeface="Arial"/>
              </a:rPr>
              <a:t>Data Mining Concepts and Techniques, 3rd edition (2011) by Han et al.</a:t>
            </a:r>
            <a:endParaRPr b="0" sz="1400"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44"/>
          <p:cNvPicPr preferRelativeResize="0"/>
          <p:nvPr/>
        </p:nvPicPr>
        <p:blipFill rotWithShape="1">
          <a:blip r:embed="rId3">
            <a:alphaModFix/>
          </a:blip>
          <a:srcRect b="0" l="0" r="0" t="0"/>
          <a:stretch/>
        </p:blipFill>
        <p:spPr>
          <a:xfrm>
            <a:off x="2479680" y="91440"/>
            <a:ext cx="5466960" cy="54669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5"/>
          <p:cNvSpPr txBox="1"/>
          <p:nvPr/>
        </p:nvSpPr>
        <p:spPr>
          <a:xfrm>
            <a:off x="534960" y="2139120"/>
            <a:ext cx="907164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Data Mining</a:t>
            </a:r>
            <a:endParaRPr b="0" sz="44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6"/>
          <p:cNvSpPr txBox="1"/>
          <p:nvPr/>
        </p:nvSpPr>
        <p:spPr>
          <a:xfrm>
            <a:off x="1380600" y="0"/>
            <a:ext cx="8605800" cy="125316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What do these have in common?</a:t>
            </a:r>
            <a:endParaRPr b="0" sz="4400" strike="noStrike">
              <a:latin typeface="Arial"/>
              <a:ea typeface="Arial"/>
              <a:cs typeface="Arial"/>
              <a:sym typeface="Arial"/>
            </a:endParaRPr>
          </a:p>
        </p:txBody>
      </p:sp>
      <p:pic>
        <p:nvPicPr>
          <p:cNvPr id="207" name="Google Shape;207;p46"/>
          <p:cNvPicPr preferRelativeResize="0"/>
          <p:nvPr/>
        </p:nvPicPr>
        <p:blipFill rotWithShape="1">
          <a:blip r:embed="rId3">
            <a:alphaModFix/>
          </a:blip>
          <a:srcRect b="0" l="0" r="0" t="0"/>
          <a:stretch/>
        </p:blipFill>
        <p:spPr>
          <a:xfrm>
            <a:off x="1504800" y="1626840"/>
            <a:ext cx="1150920" cy="1695240"/>
          </a:xfrm>
          <a:prstGeom prst="rect">
            <a:avLst/>
          </a:prstGeom>
          <a:noFill/>
          <a:ln>
            <a:noFill/>
          </a:ln>
        </p:spPr>
      </p:pic>
      <p:pic>
        <p:nvPicPr>
          <p:cNvPr id="208" name="Google Shape;208;p46"/>
          <p:cNvPicPr preferRelativeResize="0"/>
          <p:nvPr/>
        </p:nvPicPr>
        <p:blipFill rotWithShape="1">
          <a:blip r:embed="rId4">
            <a:alphaModFix/>
          </a:blip>
          <a:srcRect b="0" l="50489" r="0" t="0"/>
          <a:stretch/>
        </p:blipFill>
        <p:spPr>
          <a:xfrm>
            <a:off x="2824920" y="1944720"/>
            <a:ext cx="1425960" cy="1676160"/>
          </a:xfrm>
          <a:prstGeom prst="rect">
            <a:avLst/>
          </a:prstGeom>
          <a:noFill/>
          <a:ln>
            <a:noFill/>
          </a:ln>
        </p:spPr>
      </p:pic>
      <p:sp>
        <p:nvSpPr>
          <p:cNvPr id="209" name="Google Shape;209;p46"/>
          <p:cNvSpPr txBox="1"/>
          <p:nvPr/>
        </p:nvSpPr>
        <p:spPr>
          <a:xfrm>
            <a:off x="166320" y="330552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Stone</a:t>
            </a:r>
            <a:endParaRPr b="0" sz="1800" strike="noStrike">
              <a:latin typeface="Arial"/>
              <a:ea typeface="Arial"/>
              <a:cs typeface="Arial"/>
              <a:sym typeface="Arial"/>
            </a:endParaRPr>
          </a:p>
        </p:txBody>
      </p:sp>
      <p:sp>
        <p:nvSpPr>
          <p:cNvPr id="210" name="Google Shape;210;p46"/>
          <p:cNvSpPr txBox="1"/>
          <p:nvPr/>
        </p:nvSpPr>
        <p:spPr>
          <a:xfrm>
            <a:off x="1426320" y="344952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Clay</a:t>
            </a:r>
            <a:endParaRPr b="0" sz="1800" strike="noStrike">
              <a:latin typeface="Arial"/>
              <a:ea typeface="Arial"/>
              <a:cs typeface="Arial"/>
              <a:sym typeface="Arial"/>
            </a:endParaRPr>
          </a:p>
        </p:txBody>
      </p:sp>
      <p:sp>
        <p:nvSpPr>
          <p:cNvPr id="211" name="Google Shape;211;p46"/>
          <p:cNvSpPr txBox="1"/>
          <p:nvPr/>
        </p:nvSpPr>
        <p:spPr>
          <a:xfrm>
            <a:off x="2866320" y="373752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Papyrus</a:t>
            </a:r>
            <a:endParaRPr b="0" sz="1800" strike="noStrike">
              <a:latin typeface="Arial"/>
              <a:ea typeface="Arial"/>
              <a:cs typeface="Arial"/>
              <a:sym typeface="Arial"/>
            </a:endParaRPr>
          </a:p>
        </p:txBody>
      </p:sp>
      <p:pic>
        <p:nvPicPr>
          <p:cNvPr id="212" name="Google Shape;212;p46"/>
          <p:cNvPicPr preferRelativeResize="0"/>
          <p:nvPr/>
        </p:nvPicPr>
        <p:blipFill rotWithShape="1">
          <a:blip r:embed="rId5">
            <a:alphaModFix/>
          </a:blip>
          <a:srcRect b="0" l="47535" r="0" t="0"/>
          <a:stretch/>
        </p:blipFill>
        <p:spPr>
          <a:xfrm>
            <a:off x="4459680" y="2160720"/>
            <a:ext cx="1188720" cy="1813320"/>
          </a:xfrm>
          <a:prstGeom prst="rect">
            <a:avLst/>
          </a:prstGeom>
          <a:noFill/>
          <a:ln>
            <a:noFill/>
          </a:ln>
        </p:spPr>
      </p:pic>
      <p:sp>
        <p:nvSpPr>
          <p:cNvPr id="213" name="Google Shape;213;p46"/>
          <p:cNvSpPr txBox="1"/>
          <p:nvPr/>
        </p:nvSpPr>
        <p:spPr>
          <a:xfrm>
            <a:off x="4414320" y="402552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Paper</a:t>
            </a:r>
            <a:endParaRPr b="0" sz="1800" strike="noStrike">
              <a:latin typeface="Arial"/>
              <a:ea typeface="Arial"/>
              <a:cs typeface="Arial"/>
              <a:sym typeface="Arial"/>
            </a:endParaRPr>
          </a:p>
        </p:txBody>
      </p:sp>
      <p:pic>
        <p:nvPicPr>
          <p:cNvPr id="214" name="Google Shape;214;p46"/>
          <p:cNvPicPr preferRelativeResize="0"/>
          <p:nvPr/>
        </p:nvPicPr>
        <p:blipFill rotWithShape="1">
          <a:blip r:embed="rId6">
            <a:alphaModFix/>
          </a:blip>
          <a:srcRect b="0" l="0" r="0" t="0"/>
          <a:stretch/>
        </p:blipFill>
        <p:spPr>
          <a:xfrm>
            <a:off x="7683840" y="1607040"/>
            <a:ext cx="1893240" cy="1463040"/>
          </a:xfrm>
          <a:prstGeom prst="rect">
            <a:avLst/>
          </a:prstGeom>
          <a:noFill/>
          <a:ln>
            <a:noFill/>
          </a:ln>
        </p:spPr>
      </p:pic>
      <p:pic>
        <p:nvPicPr>
          <p:cNvPr id="215" name="Google Shape;215;p46"/>
          <p:cNvPicPr preferRelativeResize="0"/>
          <p:nvPr/>
        </p:nvPicPr>
        <p:blipFill rotWithShape="1">
          <a:blip r:embed="rId7">
            <a:alphaModFix/>
          </a:blip>
          <a:srcRect b="15706" l="0" r="0" t="0"/>
          <a:stretch/>
        </p:blipFill>
        <p:spPr>
          <a:xfrm>
            <a:off x="257760" y="1429920"/>
            <a:ext cx="1086840" cy="1631880"/>
          </a:xfrm>
          <a:prstGeom prst="rect">
            <a:avLst/>
          </a:prstGeom>
          <a:noFill/>
          <a:ln>
            <a:noFill/>
          </a:ln>
        </p:spPr>
      </p:pic>
      <p:sp>
        <p:nvSpPr>
          <p:cNvPr id="216" name="Google Shape;216;p46"/>
          <p:cNvSpPr txBox="1"/>
          <p:nvPr/>
        </p:nvSpPr>
        <p:spPr>
          <a:xfrm>
            <a:off x="7941600" y="312552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Tape</a:t>
            </a:r>
            <a:endParaRPr b="0" sz="1800" strike="noStrike">
              <a:latin typeface="Arial"/>
              <a:ea typeface="Arial"/>
              <a:cs typeface="Arial"/>
              <a:sym typeface="Arial"/>
            </a:endParaRPr>
          </a:p>
        </p:txBody>
      </p:sp>
      <p:pic>
        <p:nvPicPr>
          <p:cNvPr id="217" name="Google Shape;217;p46"/>
          <p:cNvPicPr preferRelativeResize="0"/>
          <p:nvPr/>
        </p:nvPicPr>
        <p:blipFill rotWithShape="1">
          <a:blip r:embed="rId8">
            <a:alphaModFix/>
          </a:blip>
          <a:srcRect b="0" l="0" r="0" t="0"/>
          <a:stretch/>
        </p:blipFill>
        <p:spPr>
          <a:xfrm>
            <a:off x="7866720" y="3654720"/>
            <a:ext cx="1375920" cy="1375920"/>
          </a:xfrm>
          <a:prstGeom prst="rect">
            <a:avLst/>
          </a:prstGeom>
          <a:noFill/>
          <a:ln>
            <a:noFill/>
          </a:ln>
        </p:spPr>
      </p:pic>
      <p:sp>
        <p:nvSpPr>
          <p:cNvPr id="218" name="Google Shape;218;p46"/>
          <p:cNvSpPr txBox="1"/>
          <p:nvPr/>
        </p:nvSpPr>
        <p:spPr>
          <a:xfrm>
            <a:off x="7941600" y="5137200"/>
            <a:ext cx="128016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Vinyl</a:t>
            </a:r>
            <a:endParaRPr b="0" sz="1800" strike="noStrike">
              <a:latin typeface="Arial"/>
              <a:ea typeface="Arial"/>
              <a:cs typeface="Arial"/>
              <a:sym typeface="Arial"/>
            </a:endParaRPr>
          </a:p>
        </p:txBody>
      </p:sp>
      <p:sp>
        <p:nvSpPr>
          <p:cNvPr id="219" name="Google Shape;219;p46"/>
          <p:cNvSpPr txBox="1"/>
          <p:nvPr/>
        </p:nvSpPr>
        <p:spPr>
          <a:xfrm>
            <a:off x="972101" y="5212075"/>
            <a:ext cx="4031700" cy="3468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u="sng" strike="noStrike">
                <a:solidFill>
                  <a:schemeClr val="hlink"/>
                </a:solidFill>
                <a:latin typeface="Arial"/>
                <a:ea typeface="Arial"/>
                <a:cs typeface="Arial"/>
                <a:sym typeface="Arial"/>
                <a:hlinkClick r:id="rId9"/>
              </a:rPr>
              <a:t>https://en.wikipedia.org/wiki/Writing</a:t>
            </a:r>
            <a:r>
              <a:rPr b="0" lang="en-US" sz="1800" strike="noStrike">
                <a:solidFill>
                  <a:srgbClr val="666666"/>
                </a:solidFill>
                <a:latin typeface="Arial"/>
                <a:ea typeface="Arial"/>
                <a:cs typeface="Arial"/>
                <a:sym typeface="Arial"/>
              </a:rPr>
              <a:t> </a:t>
            </a:r>
            <a:endParaRPr b="0" sz="1800" strike="noStrike">
              <a:latin typeface="Arial"/>
              <a:ea typeface="Arial"/>
              <a:cs typeface="Arial"/>
              <a:sym typeface="Arial"/>
            </a:endParaRPr>
          </a:p>
        </p:txBody>
      </p:sp>
      <p:pic>
        <p:nvPicPr>
          <p:cNvPr id="220" name="Google Shape;220;p46"/>
          <p:cNvPicPr preferRelativeResize="0"/>
          <p:nvPr/>
        </p:nvPicPr>
        <p:blipFill rotWithShape="1">
          <a:blip r:embed="rId10">
            <a:alphaModFix/>
          </a:blip>
          <a:srcRect b="0" l="0" r="46113" t="0"/>
          <a:stretch/>
        </p:blipFill>
        <p:spPr>
          <a:xfrm>
            <a:off x="6038640" y="2346480"/>
            <a:ext cx="1182960" cy="2109960"/>
          </a:xfrm>
          <a:prstGeom prst="rect">
            <a:avLst/>
          </a:prstGeom>
          <a:noFill/>
          <a:ln>
            <a:noFill/>
          </a:ln>
        </p:spPr>
      </p:pic>
      <p:sp>
        <p:nvSpPr>
          <p:cNvPr id="221" name="Google Shape;221;p46"/>
          <p:cNvSpPr txBox="1"/>
          <p:nvPr/>
        </p:nvSpPr>
        <p:spPr>
          <a:xfrm>
            <a:off x="5896440" y="4436640"/>
            <a:ext cx="1493640" cy="60624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Wax cylinder</a:t>
            </a:r>
            <a:endParaRPr b="0" sz="18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5" name="Shape 225"/>
        <p:cNvGrpSpPr/>
        <p:nvPr/>
      </p:nvGrpSpPr>
      <p:grpSpPr>
        <a:xfrm>
          <a:off x="0" y="0"/>
          <a:ext cx="0" cy="0"/>
          <a:chOff x="0" y="0"/>
          <a:chExt cx="0" cy="0"/>
        </a:xfrm>
      </p:grpSpPr>
      <p:sp>
        <p:nvSpPr>
          <p:cNvPr id="226" name="Google Shape;226;p47"/>
          <p:cNvSpPr txBox="1"/>
          <p:nvPr/>
        </p:nvSpPr>
        <p:spPr>
          <a:xfrm>
            <a:off x="504000" y="1882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2600" strike="noStrike">
                <a:latin typeface="Arial"/>
                <a:ea typeface="Arial"/>
                <a:cs typeface="Arial"/>
                <a:sym typeface="Arial"/>
              </a:rPr>
              <a:t>(Answer: they are analog)</a:t>
            </a:r>
            <a:endParaRPr b="0" sz="2600" strike="noStrike">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8"/>
          <p:cNvSpPr txBox="1"/>
          <p:nvPr/>
        </p:nvSpPr>
        <p:spPr>
          <a:xfrm>
            <a:off x="504000" y="10080"/>
            <a:ext cx="9071640" cy="1361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en-US" sz="4400" strike="noStrike">
                <a:latin typeface="Arial"/>
                <a:ea typeface="Arial"/>
                <a:cs typeface="Arial"/>
                <a:sym typeface="Arial"/>
              </a:rPr>
              <a:t>What do these have in common?</a:t>
            </a:r>
            <a:endParaRPr b="0" sz="4400" strike="noStrike">
              <a:latin typeface="Arial"/>
              <a:ea typeface="Arial"/>
              <a:cs typeface="Arial"/>
              <a:sym typeface="Arial"/>
            </a:endParaRPr>
          </a:p>
        </p:txBody>
      </p:sp>
      <p:pic>
        <p:nvPicPr>
          <p:cNvPr id="232" name="Google Shape;232;p48"/>
          <p:cNvPicPr preferRelativeResize="0"/>
          <p:nvPr/>
        </p:nvPicPr>
        <p:blipFill rotWithShape="1">
          <a:blip r:embed="rId3">
            <a:alphaModFix/>
          </a:blip>
          <a:srcRect b="0" l="0" r="0" t="0"/>
          <a:stretch/>
        </p:blipFill>
        <p:spPr>
          <a:xfrm>
            <a:off x="3220560" y="1681920"/>
            <a:ext cx="3893760" cy="1891800"/>
          </a:xfrm>
          <a:prstGeom prst="rect">
            <a:avLst/>
          </a:prstGeom>
          <a:noFill/>
          <a:ln>
            <a:noFill/>
          </a:ln>
        </p:spPr>
      </p:pic>
      <p:pic>
        <p:nvPicPr>
          <p:cNvPr id="233" name="Google Shape;233;p48"/>
          <p:cNvPicPr preferRelativeResize="0"/>
          <p:nvPr/>
        </p:nvPicPr>
        <p:blipFill rotWithShape="1">
          <a:blip r:embed="rId4">
            <a:alphaModFix/>
          </a:blip>
          <a:srcRect b="0" l="0" r="0" t="0"/>
          <a:stretch/>
        </p:blipFill>
        <p:spPr>
          <a:xfrm>
            <a:off x="250920" y="1665000"/>
            <a:ext cx="2669760" cy="2001960"/>
          </a:xfrm>
          <a:prstGeom prst="rect">
            <a:avLst/>
          </a:prstGeom>
          <a:noFill/>
          <a:ln>
            <a:noFill/>
          </a:ln>
        </p:spPr>
      </p:pic>
      <p:sp>
        <p:nvSpPr>
          <p:cNvPr id="234" name="Google Shape;234;p48"/>
          <p:cNvSpPr txBox="1"/>
          <p:nvPr/>
        </p:nvSpPr>
        <p:spPr>
          <a:xfrm>
            <a:off x="274320" y="5212080"/>
            <a:ext cx="4833360" cy="3466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US" sz="1800" u="sng" strike="noStrike">
                <a:solidFill>
                  <a:schemeClr val="hlink"/>
                </a:solidFill>
                <a:latin typeface="Arial"/>
                <a:ea typeface="Arial"/>
                <a:cs typeface="Arial"/>
                <a:sym typeface="Arial"/>
                <a:hlinkClick r:id="rId5"/>
              </a:rPr>
              <a:t>[Wikipedia]</a:t>
            </a:r>
            <a:r>
              <a:rPr b="0" lang="en-US" sz="1800" strike="noStrike">
                <a:latin typeface="Arial"/>
                <a:ea typeface="Arial"/>
                <a:cs typeface="Arial"/>
                <a:sym typeface="Arial"/>
              </a:rPr>
              <a:t> </a:t>
            </a:r>
            <a:endParaRPr b="0" sz="1800" strike="noStrike">
              <a:latin typeface="Arial"/>
              <a:ea typeface="Arial"/>
              <a:cs typeface="Arial"/>
              <a:sym typeface="Arial"/>
            </a:endParaRPr>
          </a:p>
        </p:txBody>
      </p:sp>
      <p:sp>
        <p:nvSpPr>
          <p:cNvPr id="235" name="Google Shape;235;p48"/>
          <p:cNvSpPr txBox="1"/>
          <p:nvPr/>
        </p:nvSpPr>
        <p:spPr>
          <a:xfrm>
            <a:off x="144720" y="3754800"/>
            <a:ext cx="2926080" cy="3463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8GB (front) vs 8B (back)</a:t>
            </a:r>
            <a:endParaRPr b="0" sz="1800" strike="noStrike">
              <a:latin typeface="Arial"/>
              <a:ea typeface="Arial"/>
              <a:cs typeface="Arial"/>
              <a:sym typeface="Arial"/>
            </a:endParaRPr>
          </a:p>
        </p:txBody>
      </p:sp>
      <p:sp>
        <p:nvSpPr>
          <p:cNvPr id="236" name="Google Shape;236;p48"/>
          <p:cNvSpPr txBox="1"/>
          <p:nvPr/>
        </p:nvSpPr>
        <p:spPr>
          <a:xfrm>
            <a:off x="3271320" y="3765240"/>
            <a:ext cx="3799800" cy="53244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Floppy disks (8”, 5 1/4”, 3 1/2”)</a:t>
            </a:r>
            <a:endParaRPr b="0" sz="1800" strike="noStrike">
              <a:latin typeface="Arial"/>
              <a:ea typeface="Arial"/>
              <a:cs typeface="Arial"/>
              <a:sym typeface="Arial"/>
            </a:endParaRPr>
          </a:p>
        </p:txBody>
      </p:sp>
      <p:pic>
        <p:nvPicPr>
          <p:cNvPr id="237" name="Google Shape;237;p48"/>
          <p:cNvPicPr preferRelativeResize="0"/>
          <p:nvPr/>
        </p:nvPicPr>
        <p:blipFill rotWithShape="1">
          <a:blip r:embed="rId6">
            <a:alphaModFix/>
          </a:blip>
          <a:srcRect b="0" l="0" r="0" t="0"/>
          <a:stretch/>
        </p:blipFill>
        <p:spPr>
          <a:xfrm>
            <a:off x="7506000" y="1645920"/>
            <a:ext cx="2095200" cy="2095200"/>
          </a:xfrm>
          <a:prstGeom prst="rect">
            <a:avLst/>
          </a:prstGeom>
          <a:noFill/>
          <a:ln>
            <a:noFill/>
          </a:ln>
        </p:spPr>
      </p:pic>
      <p:sp>
        <p:nvSpPr>
          <p:cNvPr id="238" name="Google Shape;238;p48"/>
          <p:cNvSpPr txBox="1"/>
          <p:nvPr/>
        </p:nvSpPr>
        <p:spPr>
          <a:xfrm>
            <a:off x="7589520" y="3765600"/>
            <a:ext cx="2109960" cy="53244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Arial"/>
                <a:ea typeface="Arial"/>
                <a:cs typeface="Arial"/>
                <a:sym typeface="Arial"/>
              </a:rPr>
              <a:t>Compact disk</a:t>
            </a:r>
            <a:endParaRPr b="0" sz="1800" strike="noStrike">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